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9" r:id="rId5"/>
  </p:sldMasterIdLst>
  <p:notesMasterIdLst>
    <p:notesMasterId r:id="rId57"/>
  </p:notesMasterIdLst>
  <p:handoutMasterIdLst>
    <p:handoutMasterId r:id="rId58"/>
  </p:handoutMasterIdLst>
  <p:sldIdLst>
    <p:sldId id="286" r:id="rId6"/>
    <p:sldId id="2142533136" r:id="rId7"/>
    <p:sldId id="2142533258" r:id="rId8"/>
    <p:sldId id="2142533259" r:id="rId9"/>
    <p:sldId id="2142533260" r:id="rId10"/>
    <p:sldId id="2142533135" r:id="rId11"/>
    <p:sldId id="2142533228" r:id="rId12"/>
    <p:sldId id="2142533231" r:id="rId13"/>
    <p:sldId id="2142533232" r:id="rId14"/>
    <p:sldId id="2142533261" r:id="rId15"/>
    <p:sldId id="2142533262" r:id="rId16"/>
    <p:sldId id="2142533263" r:id="rId17"/>
    <p:sldId id="2142533264" r:id="rId18"/>
    <p:sldId id="2142533265" r:id="rId19"/>
    <p:sldId id="2142533234" r:id="rId20"/>
    <p:sldId id="2142533266" r:id="rId21"/>
    <p:sldId id="2142533282" r:id="rId22"/>
    <p:sldId id="2142533284" r:id="rId23"/>
    <p:sldId id="2142533283" r:id="rId24"/>
    <p:sldId id="2142533285" r:id="rId25"/>
    <p:sldId id="2142533286" r:id="rId26"/>
    <p:sldId id="2142533287" r:id="rId27"/>
    <p:sldId id="2142533288" r:id="rId28"/>
    <p:sldId id="2142533289" r:id="rId29"/>
    <p:sldId id="2142533267" r:id="rId30"/>
    <p:sldId id="2142533268" r:id="rId31"/>
    <p:sldId id="2142533150" r:id="rId32"/>
    <p:sldId id="2142533189" r:id="rId33"/>
    <p:sldId id="2142533245" r:id="rId34"/>
    <p:sldId id="2142533281" r:id="rId35"/>
    <p:sldId id="2142533270" r:id="rId36"/>
    <p:sldId id="2142533226" r:id="rId37"/>
    <p:sldId id="2142533227" r:id="rId38"/>
    <p:sldId id="2142533246" r:id="rId39"/>
    <p:sldId id="2142533247" r:id="rId40"/>
    <p:sldId id="2142533230" r:id="rId41"/>
    <p:sldId id="2142533257" r:id="rId42"/>
    <p:sldId id="2142533251" r:id="rId43"/>
    <p:sldId id="2142533137" r:id="rId44"/>
    <p:sldId id="2142533276" r:id="rId45"/>
    <p:sldId id="2142533277" r:id="rId46"/>
    <p:sldId id="2142533271" r:id="rId47"/>
    <p:sldId id="2142533278" r:id="rId48"/>
    <p:sldId id="2142533279" r:id="rId49"/>
    <p:sldId id="2142533215" r:id="rId50"/>
    <p:sldId id="2142533280" r:id="rId51"/>
    <p:sldId id="2142533272" r:id="rId52"/>
    <p:sldId id="2142533275" r:id="rId53"/>
    <p:sldId id="2142533273" r:id="rId54"/>
    <p:sldId id="2142533274" r:id="rId55"/>
    <p:sldId id="2142533223" r:id="rId5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9C832E-3C2E-4103-0AEE-FEE07E611C8C}" name="Alyshia Macaysa-Feracota" initials="AM" userId="7c20ac86d198137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rgunani Dana" initials="HD" lastIdx="9" clrIdx="0">
    <p:extLst>
      <p:ext uri="{19B8F6BF-5375-455C-9EA6-DF929625EA0E}">
        <p15:presenceInfo xmlns:p15="http://schemas.microsoft.com/office/powerpoint/2012/main" userId="S::DANA.HARGUNANI@oha.oregon.gov::0ef73ef5-fc48-4753-aeca-3f6dcb41c97b" providerId="AD"/>
      </p:ext>
    </p:extLst>
  </p:cmAuthor>
  <p:cmAuthor id="2" name="Kristen Darmody" initials="KD" lastIdx="1" clrIdx="1">
    <p:extLst>
      <p:ext uri="{19B8F6BF-5375-455C-9EA6-DF929625EA0E}">
        <p15:presenceInfo xmlns:p15="http://schemas.microsoft.com/office/powerpoint/2012/main" userId="S::KRISTEN.C.DARMODY@oha.oregon.gov::f6998713-e514-4800-a3b0-c6d989bbdf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5"/>
    <a:srgbClr val="2A6C3B"/>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C2DCB-86A5-4C8D-8F55-5B4205118A84}" v="56" dt="2023-06-06T09:50:37.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1AAFD0-6450-4364-94C2-F6711DCAF02C}" type="doc">
      <dgm:prSet loTypeId="urn:microsoft.com/office/officeart/2005/8/layout/process1" loCatId="process" qsTypeId="urn:microsoft.com/office/officeart/2005/8/quickstyle/simple1" qsCatId="simple" csTypeId="urn:microsoft.com/office/officeart/2005/8/colors/accent1_2" csCatId="accent1" phldr="1"/>
      <dgm:spPr/>
    </dgm:pt>
    <dgm:pt modelId="{1BE946CA-B477-421B-B094-477F3989B2B6}">
      <dgm:prSet phldrT="[Text]" custT="1"/>
      <dgm:spPr>
        <a:solidFill>
          <a:srgbClr val="005595"/>
        </a:solidFill>
      </dgm:spPr>
      <dgm:t>
        <a:bodyPr anchor="t" anchorCtr="0"/>
        <a:lstStyle/>
        <a:p>
          <a:r>
            <a:rPr lang="en-US" sz="2400"/>
            <a:t>1. </a:t>
          </a:r>
        </a:p>
        <a:p>
          <a:r>
            <a:rPr lang="en-US" sz="2400"/>
            <a:t>Assess patients based on triage criteria</a:t>
          </a:r>
        </a:p>
      </dgm:t>
    </dgm:pt>
    <dgm:pt modelId="{E15EDF60-BE89-4E58-99DE-90825760B86F}" type="parTrans" cxnId="{D5CEFA82-72D0-40AB-B622-550157BC1E01}">
      <dgm:prSet/>
      <dgm:spPr/>
      <dgm:t>
        <a:bodyPr/>
        <a:lstStyle/>
        <a:p>
          <a:endParaRPr lang="en-US" sz="2400"/>
        </a:p>
      </dgm:t>
    </dgm:pt>
    <dgm:pt modelId="{9EBD4DC7-F586-4F99-8678-26C0581500AC}" type="sibTrans" cxnId="{D5CEFA82-72D0-40AB-B622-550157BC1E01}">
      <dgm:prSet custT="1"/>
      <dgm:spPr>
        <a:solidFill>
          <a:srgbClr val="005595"/>
        </a:solidFill>
      </dgm:spPr>
      <dgm:t>
        <a:bodyPr/>
        <a:lstStyle/>
        <a:p>
          <a:endParaRPr lang="en-US" sz="2400"/>
        </a:p>
      </dgm:t>
    </dgm:pt>
    <dgm:pt modelId="{1455A8AC-C933-4FCF-AF81-8D515C26CC25}">
      <dgm:prSet phldrT="[Text]" custT="1"/>
      <dgm:spPr>
        <a:solidFill>
          <a:srgbClr val="005595"/>
        </a:solidFill>
      </dgm:spPr>
      <dgm:t>
        <a:bodyPr anchor="t" anchorCtr="0"/>
        <a:lstStyle/>
        <a:p>
          <a:r>
            <a:rPr lang="en-US" sz="2400"/>
            <a:t>2.</a:t>
          </a:r>
        </a:p>
        <a:p>
          <a:r>
            <a:rPr lang="en-US" sz="2400"/>
            <a:t>Assign and confirm triage priority score</a:t>
          </a:r>
        </a:p>
      </dgm:t>
    </dgm:pt>
    <dgm:pt modelId="{D60F197A-34F9-4B9A-8A25-BC228D1C23F3}" type="parTrans" cxnId="{C905831A-6FB3-4EA1-90E9-3DDA091741F6}">
      <dgm:prSet/>
      <dgm:spPr/>
      <dgm:t>
        <a:bodyPr/>
        <a:lstStyle/>
        <a:p>
          <a:endParaRPr lang="en-US" sz="2400"/>
        </a:p>
      </dgm:t>
    </dgm:pt>
    <dgm:pt modelId="{826E5231-B558-4EA0-8B26-3F5A9011E967}" type="sibTrans" cxnId="{C905831A-6FB3-4EA1-90E9-3DDA091741F6}">
      <dgm:prSet custT="1"/>
      <dgm:spPr>
        <a:solidFill>
          <a:srgbClr val="005595"/>
        </a:solidFill>
      </dgm:spPr>
      <dgm:t>
        <a:bodyPr/>
        <a:lstStyle/>
        <a:p>
          <a:endParaRPr lang="en-US" sz="2400"/>
        </a:p>
      </dgm:t>
    </dgm:pt>
    <dgm:pt modelId="{B92FF0FF-D392-4AF7-B281-B12C5649BA93}">
      <dgm:prSet phldrT="[Text]" custT="1"/>
      <dgm:spPr>
        <a:solidFill>
          <a:srgbClr val="005595"/>
        </a:solidFill>
      </dgm:spPr>
      <dgm:t>
        <a:bodyPr anchor="t" anchorCtr="0"/>
        <a:lstStyle/>
        <a:p>
          <a:r>
            <a:rPr lang="en-US" sz="2400"/>
            <a:t>3.</a:t>
          </a:r>
        </a:p>
        <a:p>
          <a:r>
            <a:rPr lang="en-US" sz="2400"/>
            <a:t>Apply </a:t>
          </a:r>
          <a:r>
            <a:rPr lang="en-US" sz="2400">
              <a:solidFill>
                <a:schemeClr val="bg1"/>
              </a:solidFill>
            </a:rPr>
            <a:t>tiebreaker if needed, and  </a:t>
          </a:r>
          <a:r>
            <a:rPr lang="en-US" sz="2400"/>
            <a:t>allocate resource</a:t>
          </a:r>
        </a:p>
      </dgm:t>
    </dgm:pt>
    <dgm:pt modelId="{3F9438FB-C7DC-407D-8A06-9956441E2C03}" type="parTrans" cxnId="{CAAB26A4-79F8-4E86-BD4D-FABECF53B384}">
      <dgm:prSet/>
      <dgm:spPr/>
      <dgm:t>
        <a:bodyPr/>
        <a:lstStyle/>
        <a:p>
          <a:endParaRPr lang="en-US" sz="2400"/>
        </a:p>
      </dgm:t>
    </dgm:pt>
    <dgm:pt modelId="{85CC9853-D358-427A-9359-30FE160B8497}" type="sibTrans" cxnId="{CAAB26A4-79F8-4E86-BD4D-FABECF53B384}">
      <dgm:prSet custT="1"/>
      <dgm:spPr>
        <a:solidFill>
          <a:srgbClr val="005595"/>
        </a:solidFill>
      </dgm:spPr>
      <dgm:t>
        <a:bodyPr/>
        <a:lstStyle/>
        <a:p>
          <a:endParaRPr lang="en-US" sz="2400"/>
        </a:p>
      </dgm:t>
    </dgm:pt>
    <dgm:pt modelId="{B8AC3750-9EC7-4595-8D1C-BD81678F95FF}">
      <dgm:prSet phldrT="[Text]" custT="1"/>
      <dgm:spPr>
        <a:solidFill>
          <a:srgbClr val="005595"/>
        </a:solidFill>
      </dgm:spPr>
      <dgm:t>
        <a:bodyPr anchor="t" anchorCtr="0"/>
        <a:lstStyle/>
        <a:p>
          <a:r>
            <a:rPr lang="en-US" sz="2400"/>
            <a:t>4.</a:t>
          </a:r>
        </a:p>
        <a:p>
          <a:r>
            <a:rPr lang="en-US" sz="2400"/>
            <a:t>Waiting list and reevaluation</a:t>
          </a:r>
        </a:p>
      </dgm:t>
    </dgm:pt>
    <dgm:pt modelId="{B4703CEA-6DC1-4FA9-973E-C5F6D4CA4DC4}" type="parTrans" cxnId="{3D18497F-1A8A-4080-9B76-3F6F60B7146B}">
      <dgm:prSet/>
      <dgm:spPr/>
      <dgm:t>
        <a:bodyPr/>
        <a:lstStyle/>
        <a:p>
          <a:endParaRPr lang="en-US" sz="2400"/>
        </a:p>
      </dgm:t>
    </dgm:pt>
    <dgm:pt modelId="{E784A50A-8094-4E0D-8688-E8DAD8769ABD}" type="sibTrans" cxnId="{3D18497F-1A8A-4080-9B76-3F6F60B7146B}">
      <dgm:prSet/>
      <dgm:spPr/>
      <dgm:t>
        <a:bodyPr/>
        <a:lstStyle/>
        <a:p>
          <a:endParaRPr lang="en-US" sz="2400"/>
        </a:p>
      </dgm:t>
    </dgm:pt>
    <dgm:pt modelId="{5ADBEC52-ADD0-464D-B8C6-32FB3C166BF0}" type="pres">
      <dgm:prSet presAssocID="{C11AAFD0-6450-4364-94C2-F6711DCAF02C}" presName="Name0" presStyleCnt="0">
        <dgm:presLayoutVars>
          <dgm:dir/>
          <dgm:resizeHandles val="exact"/>
        </dgm:presLayoutVars>
      </dgm:prSet>
      <dgm:spPr/>
    </dgm:pt>
    <dgm:pt modelId="{DC392CC3-9885-4D37-895F-65DC1C6757DD}" type="pres">
      <dgm:prSet presAssocID="{1BE946CA-B477-421B-B094-477F3989B2B6}" presName="node" presStyleLbl="node1" presStyleIdx="0" presStyleCnt="4" custScaleY="173558">
        <dgm:presLayoutVars>
          <dgm:bulletEnabled val="1"/>
        </dgm:presLayoutVars>
      </dgm:prSet>
      <dgm:spPr/>
    </dgm:pt>
    <dgm:pt modelId="{8CDCE791-E867-4F6B-9DBC-FE927633D687}" type="pres">
      <dgm:prSet presAssocID="{9EBD4DC7-F586-4F99-8678-26C0581500AC}" presName="sibTrans" presStyleLbl="sibTrans2D1" presStyleIdx="0" presStyleCnt="3"/>
      <dgm:spPr/>
    </dgm:pt>
    <dgm:pt modelId="{A51928C5-F57F-45C7-B28C-13F951B336C9}" type="pres">
      <dgm:prSet presAssocID="{9EBD4DC7-F586-4F99-8678-26C0581500AC}" presName="connectorText" presStyleLbl="sibTrans2D1" presStyleIdx="0" presStyleCnt="3"/>
      <dgm:spPr/>
    </dgm:pt>
    <dgm:pt modelId="{CE14C49B-1F5D-413C-B544-A4A9C1CE9D22}" type="pres">
      <dgm:prSet presAssocID="{1455A8AC-C933-4FCF-AF81-8D515C26CC25}" presName="node" presStyleLbl="node1" presStyleIdx="1" presStyleCnt="4" custScaleY="175666" custLinFactNeighborY="1974">
        <dgm:presLayoutVars>
          <dgm:bulletEnabled val="1"/>
        </dgm:presLayoutVars>
      </dgm:prSet>
      <dgm:spPr/>
    </dgm:pt>
    <dgm:pt modelId="{C463ED44-440A-499E-AD40-81DEE5C7BD8B}" type="pres">
      <dgm:prSet presAssocID="{826E5231-B558-4EA0-8B26-3F5A9011E967}" presName="sibTrans" presStyleLbl="sibTrans2D1" presStyleIdx="1" presStyleCnt="3"/>
      <dgm:spPr/>
    </dgm:pt>
    <dgm:pt modelId="{ADF3BC64-6B08-48CD-95CC-94D1A3664FD6}" type="pres">
      <dgm:prSet presAssocID="{826E5231-B558-4EA0-8B26-3F5A9011E967}" presName="connectorText" presStyleLbl="sibTrans2D1" presStyleIdx="1" presStyleCnt="3"/>
      <dgm:spPr/>
    </dgm:pt>
    <dgm:pt modelId="{D00890CA-A11B-4A8E-87FF-5B8D495FD1F0}" type="pres">
      <dgm:prSet presAssocID="{B92FF0FF-D392-4AF7-B281-B12C5649BA93}" presName="node" presStyleLbl="node1" presStyleIdx="2" presStyleCnt="4" custScaleY="178510">
        <dgm:presLayoutVars>
          <dgm:bulletEnabled val="1"/>
        </dgm:presLayoutVars>
      </dgm:prSet>
      <dgm:spPr/>
    </dgm:pt>
    <dgm:pt modelId="{58673A8C-462D-4E34-BC89-7B42EFBE2D60}" type="pres">
      <dgm:prSet presAssocID="{85CC9853-D358-427A-9359-30FE160B8497}" presName="sibTrans" presStyleLbl="sibTrans2D1" presStyleIdx="2" presStyleCnt="3"/>
      <dgm:spPr/>
    </dgm:pt>
    <dgm:pt modelId="{505AAA9C-0790-45BA-891D-3A8EEE052059}" type="pres">
      <dgm:prSet presAssocID="{85CC9853-D358-427A-9359-30FE160B8497}" presName="connectorText" presStyleLbl="sibTrans2D1" presStyleIdx="2" presStyleCnt="3"/>
      <dgm:spPr/>
    </dgm:pt>
    <dgm:pt modelId="{87D4BC08-1A0C-4AEA-A06F-4E350E530EEA}" type="pres">
      <dgm:prSet presAssocID="{B8AC3750-9EC7-4595-8D1C-BD81678F95FF}" presName="node" presStyleLbl="node1" presStyleIdx="3" presStyleCnt="4" custScaleY="182803">
        <dgm:presLayoutVars>
          <dgm:bulletEnabled val="1"/>
        </dgm:presLayoutVars>
      </dgm:prSet>
      <dgm:spPr/>
    </dgm:pt>
  </dgm:ptLst>
  <dgm:cxnLst>
    <dgm:cxn modelId="{A56ABF0B-87BD-4AB1-BEAA-EF0381AC5F31}" type="presOf" srcId="{826E5231-B558-4EA0-8B26-3F5A9011E967}" destId="{C463ED44-440A-499E-AD40-81DEE5C7BD8B}" srcOrd="0" destOrd="0" presId="urn:microsoft.com/office/officeart/2005/8/layout/process1"/>
    <dgm:cxn modelId="{C905831A-6FB3-4EA1-90E9-3DDA091741F6}" srcId="{C11AAFD0-6450-4364-94C2-F6711DCAF02C}" destId="{1455A8AC-C933-4FCF-AF81-8D515C26CC25}" srcOrd="1" destOrd="0" parTransId="{D60F197A-34F9-4B9A-8A25-BC228D1C23F3}" sibTransId="{826E5231-B558-4EA0-8B26-3F5A9011E967}"/>
    <dgm:cxn modelId="{1CA9A042-F8C7-4183-A938-7C6A98179E44}" type="presOf" srcId="{1BE946CA-B477-421B-B094-477F3989B2B6}" destId="{DC392CC3-9885-4D37-895F-65DC1C6757DD}" srcOrd="0" destOrd="0" presId="urn:microsoft.com/office/officeart/2005/8/layout/process1"/>
    <dgm:cxn modelId="{A792CF4E-FBD7-4C0D-828C-9E3B3F67D2EE}" type="presOf" srcId="{85CC9853-D358-427A-9359-30FE160B8497}" destId="{58673A8C-462D-4E34-BC89-7B42EFBE2D60}" srcOrd="0" destOrd="0" presId="urn:microsoft.com/office/officeart/2005/8/layout/process1"/>
    <dgm:cxn modelId="{23B2F258-32DA-4AA1-8B74-72764EA498C5}" type="presOf" srcId="{B8AC3750-9EC7-4595-8D1C-BD81678F95FF}" destId="{87D4BC08-1A0C-4AEA-A06F-4E350E530EEA}" srcOrd="0" destOrd="0" presId="urn:microsoft.com/office/officeart/2005/8/layout/process1"/>
    <dgm:cxn modelId="{3D18497F-1A8A-4080-9B76-3F6F60B7146B}" srcId="{C11AAFD0-6450-4364-94C2-F6711DCAF02C}" destId="{B8AC3750-9EC7-4595-8D1C-BD81678F95FF}" srcOrd="3" destOrd="0" parTransId="{B4703CEA-6DC1-4FA9-973E-C5F6D4CA4DC4}" sibTransId="{E784A50A-8094-4E0D-8688-E8DAD8769ABD}"/>
    <dgm:cxn modelId="{D5CEFA82-72D0-40AB-B622-550157BC1E01}" srcId="{C11AAFD0-6450-4364-94C2-F6711DCAF02C}" destId="{1BE946CA-B477-421B-B094-477F3989B2B6}" srcOrd="0" destOrd="0" parTransId="{E15EDF60-BE89-4E58-99DE-90825760B86F}" sibTransId="{9EBD4DC7-F586-4F99-8678-26C0581500AC}"/>
    <dgm:cxn modelId="{685EFCA1-D3C4-493E-B5A3-5C5197DD294D}" type="presOf" srcId="{85CC9853-D358-427A-9359-30FE160B8497}" destId="{505AAA9C-0790-45BA-891D-3A8EEE052059}" srcOrd="1" destOrd="0" presId="urn:microsoft.com/office/officeart/2005/8/layout/process1"/>
    <dgm:cxn modelId="{CAAB26A4-79F8-4E86-BD4D-FABECF53B384}" srcId="{C11AAFD0-6450-4364-94C2-F6711DCAF02C}" destId="{B92FF0FF-D392-4AF7-B281-B12C5649BA93}" srcOrd="2" destOrd="0" parTransId="{3F9438FB-C7DC-407D-8A06-9956441E2C03}" sibTransId="{85CC9853-D358-427A-9359-30FE160B8497}"/>
    <dgm:cxn modelId="{4D9E08B2-042B-4C05-A016-C816933F6FA4}" type="presOf" srcId="{9EBD4DC7-F586-4F99-8678-26C0581500AC}" destId="{A51928C5-F57F-45C7-B28C-13F951B336C9}" srcOrd="1" destOrd="0" presId="urn:microsoft.com/office/officeart/2005/8/layout/process1"/>
    <dgm:cxn modelId="{A78DB2CE-9552-42B0-A518-4BDE2C09A179}" type="presOf" srcId="{826E5231-B558-4EA0-8B26-3F5A9011E967}" destId="{ADF3BC64-6B08-48CD-95CC-94D1A3664FD6}" srcOrd="1" destOrd="0" presId="urn:microsoft.com/office/officeart/2005/8/layout/process1"/>
    <dgm:cxn modelId="{0FF7EFDB-0C21-4479-BF38-5B06A872BA4E}" type="presOf" srcId="{C11AAFD0-6450-4364-94C2-F6711DCAF02C}" destId="{5ADBEC52-ADD0-464D-B8C6-32FB3C166BF0}" srcOrd="0" destOrd="0" presId="urn:microsoft.com/office/officeart/2005/8/layout/process1"/>
    <dgm:cxn modelId="{1260C2EF-07D2-4EF8-8692-3CF823D87E75}" type="presOf" srcId="{B92FF0FF-D392-4AF7-B281-B12C5649BA93}" destId="{D00890CA-A11B-4A8E-87FF-5B8D495FD1F0}" srcOrd="0" destOrd="0" presId="urn:microsoft.com/office/officeart/2005/8/layout/process1"/>
    <dgm:cxn modelId="{20D234F5-4742-4D2D-8B19-FD482198EA3A}" type="presOf" srcId="{9EBD4DC7-F586-4F99-8678-26C0581500AC}" destId="{8CDCE791-E867-4F6B-9DBC-FE927633D687}" srcOrd="0" destOrd="0" presId="urn:microsoft.com/office/officeart/2005/8/layout/process1"/>
    <dgm:cxn modelId="{742092F9-B31A-4711-B48D-922D047778DD}" type="presOf" srcId="{1455A8AC-C933-4FCF-AF81-8D515C26CC25}" destId="{CE14C49B-1F5D-413C-B544-A4A9C1CE9D22}" srcOrd="0" destOrd="0" presId="urn:microsoft.com/office/officeart/2005/8/layout/process1"/>
    <dgm:cxn modelId="{AC627D95-03DE-4140-85EC-3FE8EEBE3B7F}" type="presParOf" srcId="{5ADBEC52-ADD0-464D-B8C6-32FB3C166BF0}" destId="{DC392CC3-9885-4D37-895F-65DC1C6757DD}" srcOrd="0" destOrd="0" presId="urn:microsoft.com/office/officeart/2005/8/layout/process1"/>
    <dgm:cxn modelId="{C7250328-6DD4-486B-B7DD-6CBED7A20FBE}" type="presParOf" srcId="{5ADBEC52-ADD0-464D-B8C6-32FB3C166BF0}" destId="{8CDCE791-E867-4F6B-9DBC-FE927633D687}" srcOrd="1" destOrd="0" presId="urn:microsoft.com/office/officeart/2005/8/layout/process1"/>
    <dgm:cxn modelId="{315005DB-7B32-40C7-AF98-338E1C37E6C8}" type="presParOf" srcId="{8CDCE791-E867-4F6B-9DBC-FE927633D687}" destId="{A51928C5-F57F-45C7-B28C-13F951B336C9}" srcOrd="0" destOrd="0" presId="urn:microsoft.com/office/officeart/2005/8/layout/process1"/>
    <dgm:cxn modelId="{9461367C-2BE1-46AE-BE2D-8C33BABC34A9}" type="presParOf" srcId="{5ADBEC52-ADD0-464D-B8C6-32FB3C166BF0}" destId="{CE14C49B-1F5D-413C-B544-A4A9C1CE9D22}" srcOrd="2" destOrd="0" presId="urn:microsoft.com/office/officeart/2005/8/layout/process1"/>
    <dgm:cxn modelId="{A628921A-5679-4C09-876F-73AF903E6141}" type="presParOf" srcId="{5ADBEC52-ADD0-464D-B8C6-32FB3C166BF0}" destId="{C463ED44-440A-499E-AD40-81DEE5C7BD8B}" srcOrd="3" destOrd="0" presId="urn:microsoft.com/office/officeart/2005/8/layout/process1"/>
    <dgm:cxn modelId="{E48F2A98-2C19-4876-8E83-9E4F8D602993}" type="presParOf" srcId="{C463ED44-440A-499E-AD40-81DEE5C7BD8B}" destId="{ADF3BC64-6B08-48CD-95CC-94D1A3664FD6}" srcOrd="0" destOrd="0" presId="urn:microsoft.com/office/officeart/2005/8/layout/process1"/>
    <dgm:cxn modelId="{D968D7B2-D141-4FAC-97E7-693ABE2B9BF5}" type="presParOf" srcId="{5ADBEC52-ADD0-464D-B8C6-32FB3C166BF0}" destId="{D00890CA-A11B-4A8E-87FF-5B8D495FD1F0}" srcOrd="4" destOrd="0" presId="urn:microsoft.com/office/officeart/2005/8/layout/process1"/>
    <dgm:cxn modelId="{8298D808-7404-4EF3-914C-AA058C662FC1}" type="presParOf" srcId="{5ADBEC52-ADD0-464D-B8C6-32FB3C166BF0}" destId="{58673A8C-462D-4E34-BC89-7B42EFBE2D60}" srcOrd="5" destOrd="0" presId="urn:microsoft.com/office/officeart/2005/8/layout/process1"/>
    <dgm:cxn modelId="{45CE4F8B-DAC4-462C-8F2F-8AD1CA728226}" type="presParOf" srcId="{58673A8C-462D-4E34-BC89-7B42EFBE2D60}" destId="{505AAA9C-0790-45BA-891D-3A8EEE052059}" srcOrd="0" destOrd="0" presId="urn:microsoft.com/office/officeart/2005/8/layout/process1"/>
    <dgm:cxn modelId="{B4702B55-BCC5-4FCC-B229-190142DC0CD0}" type="presParOf" srcId="{5ADBEC52-ADD0-464D-B8C6-32FB3C166BF0}" destId="{87D4BC08-1A0C-4AEA-A06F-4E350E530EE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92CC3-9885-4D37-895F-65DC1C6757DD}">
      <dsp:nvSpPr>
        <dsp:cNvPr id="0" name=""/>
        <dsp:cNvSpPr/>
      </dsp:nvSpPr>
      <dsp:spPr>
        <a:xfrm>
          <a:off x="9751" y="15259"/>
          <a:ext cx="2018480" cy="2512656"/>
        </a:xfrm>
        <a:prstGeom prst="roundRect">
          <a:avLst>
            <a:gd name="adj" fmla="val 10000"/>
          </a:avLst>
        </a:prstGeom>
        <a:solidFill>
          <a:srgbClr val="0055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a:t>1. </a:t>
          </a:r>
        </a:p>
        <a:p>
          <a:pPr marL="0" lvl="0" indent="0" algn="ctr" defTabSz="1066800">
            <a:lnSpc>
              <a:spcPct val="90000"/>
            </a:lnSpc>
            <a:spcBef>
              <a:spcPct val="0"/>
            </a:spcBef>
            <a:spcAft>
              <a:spcPct val="35000"/>
            </a:spcAft>
            <a:buNone/>
          </a:pPr>
          <a:r>
            <a:rPr lang="en-US" sz="2400" kern="1200"/>
            <a:t>Assess patients based on triage criteria</a:t>
          </a:r>
        </a:p>
      </dsp:txBody>
      <dsp:txXfrm>
        <a:off x="68870" y="74378"/>
        <a:ext cx="1900242" cy="2394418"/>
      </dsp:txXfrm>
    </dsp:sp>
    <dsp:sp modelId="{8CDCE791-E867-4F6B-9DBC-FE927633D687}">
      <dsp:nvSpPr>
        <dsp:cNvPr id="0" name=""/>
        <dsp:cNvSpPr/>
      </dsp:nvSpPr>
      <dsp:spPr>
        <a:xfrm>
          <a:off x="2230079" y="1021295"/>
          <a:ext cx="427917" cy="500583"/>
        </a:xfrm>
        <a:prstGeom prst="rightArrow">
          <a:avLst>
            <a:gd name="adj1" fmla="val 60000"/>
            <a:gd name="adj2" fmla="val 50000"/>
          </a:avLst>
        </a:prstGeom>
        <a:solidFill>
          <a:srgbClr val="00559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230079" y="1121412"/>
        <a:ext cx="299542" cy="300349"/>
      </dsp:txXfrm>
    </dsp:sp>
    <dsp:sp modelId="{CE14C49B-1F5D-413C-B544-A4A9C1CE9D22}">
      <dsp:nvSpPr>
        <dsp:cNvPr id="0" name=""/>
        <dsp:cNvSpPr/>
      </dsp:nvSpPr>
      <dsp:spPr>
        <a:xfrm>
          <a:off x="2835623" y="0"/>
          <a:ext cx="2018480" cy="2543175"/>
        </a:xfrm>
        <a:prstGeom prst="roundRect">
          <a:avLst>
            <a:gd name="adj" fmla="val 10000"/>
          </a:avLst>
        </a:prstGeom>
        <a:solidFill>
          <a:srgbClr val="0055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a:t>2.</a:t>
          </a:r>
        </a:p>
        <a:p>
          <a:pPr marL="0" lvl="0" indent="0" algn="ctr" defTabSz="1066800">
            <a:lnSpc>
              <a:spcPct val="90000"/>
            </a:lnSpc>
            <a:spcBef>
              <a:spcPct val="0"/>
            </a:spcBef>
            <a:spcAft>
              <a:spcPct val="35000"/>
            </a:spcAft>
            <a:buNone/>
          </a:pPr>
          <a:r>
            <a:rPr lang="en-US" sz="2400" kern="1200"/>
            <a:t>Assign and confirm triage priority score</a:t>
          </a:r>
        </a:p>
      </dsp:txBody>
      <dsp:txXfrm>
        <a:off x="2894742" y="59119"/>
        <a:ext cx="1900242" cy="2424937"/>
      </dsp:txXfrm>
    </dsp:sp>
    <dsp:sp modelId="{C463ED44-440A-499E-AD40-81DEE5C7BD8B}">
      <dsp:nvSpPr>
        <dsp:cNvPr id="0" name=""/>
        <dsp:cNvSpPr/>
      </dsp:nvSpPr>
      <dsp:spPr>
        <a:xfrm>
          <a:off x="5055951" y="1021295"/>
          <a:ext cx="427917" cy="500583"/>
        </a:xfrm>
        <a:prstGeom prst="rightArrow">
          <a:avLst>
            <a:gd name="adj1" fmla="val 60000"/>
            <a:gd name="adj2" fmla="val 50000"/>
          </a:avLst>
        </a:prstGeom>
        <a:solidFill>
          <a:srgbClr val="00559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055951" y="1121412"/>
        <a:ext cx="299542" cy="300349"/>
      </dsp:txXfrm>
    </dsp:sp>
    <dsp:sp modelId="{D00890CA-A11B-4A8E-87FF-5B8D495FD1F0}">
      <dsp:nvSpPr>
        <dsp:cNvPr id="0" name=""/>
        <dsp:cNvSpPr/>
      </dsp:nvSpPr>
      <dsp:spPr>
        <a:xfrm>
          <a:off x="5661496" y="-20586"/>
          <a:ext cx="2018480" cy="2584348"/>
        </a:xfrm>
        <a:prstGeom prst="roundRect">
          <a:avLst>
            <a:gd name="adj" fmla="val 10000"/>
          </a:avLst>
        </a:prstGeom>
        <a:solidFill>
          <a:srgbClr val="0055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a:t>3.</a:t>
          </a:r>
        </a:p>
        <a:p>
          <a:pPr marL="0" lvl="0" indent="0" algn="ctr" defTabSz="1066800">
            <a:lnSpc>
              <a:spcPct val="90000"/>
            </a:lnSpc>
            <a:spcBef>
              <a:spcPct val="0"/>
            </a:spcBef>
            <a:spcAft>
              <a:spcPct val="35000"/>
            </a:spcAft>
            <a:buNone/>
          </a:pPr>
          <a:r>
            <a:rPr lang="en-US" sz="2400" kern="1200"/>
            <a:t>Apply </a:t>
          </a:r>
          <a:r>
            <a:rPr lang="en-US" sz="2400" kern="1200">
              <a:solidFill>
                <a:schemeClr val="bg1"/>
              </a:solidFill>
            </a:rPr>
            <a:t>tiebreaker if needed, and  </a:t>
          </a:r>
          <a:r>
            <a:rPr lang="en-US" sz="2400" kern="1200"/>
            <a:t>allocate resource</a:t>
          </a:r>
        </a:p>
      </dsp:txBody>
      <dsp:txXfrm>
        <a:off x="5720615" y="38533"/>
        <a:ext cx="1900242" cy="2466110"/>
      </dsp:txXfrm>
    </dsp:sp>
    <dsp:sp modelId="{58673A8C-462D-4E34-BC89-7B42EFBE2D60}">
      <dsp:nvSpPr>
        <dsp:cNvPr id="0" name=""/>
        <dsp:cNvSpPr/>
      </dsp:nvSpPr>
      <dsp:spPr>
        <a:xfrm>
          <a:off x="7881824" y="1021295"/>
          <a:ext cx="427917" cy="500583"/>
        </a:xfrm>
        <a:prstGeom prst="rightArrow">
          <a:avLst>
            <a:gd name="adj1" fmla="val 60000"/>
            <a:gd name="adj2" fmla="val 50000"/>
          </a:avLst>
        </a:prstGeom>
        <a:solidFill>
          <a:srgbClr val="00559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881824" y="1121412"/>
        <a:ext cx="299542" cy="300349"/>
      </dsp:txXfrm>
    </dsp:sp>
    <dsp:sp modelId="{87D4BC08-1A0C-4AEA-A06F-4E350E530EEA}">
      <dsp:nvSpPr>
        <dsp:cNvPr id="0" name=""/>
        <dsp:cNvSpPr/>
      </dsp:nvSpPr>
      <dsp:spPr>
        <a:xfrm>
          <a:off x="8487368" y="-51662"/>
          <a:ext cx="2018480" cy="2646499"/>
        </a:xfrm>
        <a:prstGeom prst="roundRect">
          <a:avLst>
            <a:gd name="adj" fmla="val 10000"/>
          </a:avLst>
        </a:prstGeom>
        <a:solidFill>
          <a:srgbClr val="0055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a:t>4.</a:t>
          </a:r>
        </a:p>
        <a:p>
          <a:pPr marL="0" lvl="0" indent="0" algn="ctr" defTabSz="1066800">
            <a:lnSpc>
              <a:spcPct val="90000"/>
            </a:lnSpc>
            <a:spcBef>
              <a:spcPct val="0"/>
            </a:spcBef>
            <a:spcAft>
              <a:spcPct val="35000"/>
            </a:spcAft>
            <a:buNone/>
          </a:pPr>
          <a:r>
            <a:rPr lang="en-US" sz="2400" kern="1200"/>
            <a:t>Waiting list and reevaluation</a:t>
          </a:r>
        </a:p>
      </dsp:txBody>
      <dsp:txXfrm>
        <a:off x="8546487" y="7457"/>
        <a:ext cx="1900242" cy="25282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10C504-EA97-4780-B619-20A5AE0064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CE3F634-58F9-495B-95B9-65525E663B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245ECF16-5B5F-4A8E-8CA9-FE61727617B7}" type="datetimeFigureOut">
              <a:rPr lang="en-US"/>
              <a:pPr>
                <a:defRPr/>
              </a:pPr>
              <a:t>6/7/23</a:t>
            </a:fld>
            <a:endParaRPr lang="en-US"/>
          </a:p>
        </p:txBody>
      </p:sp>
      <p:sp>
        <p:nvSpPr>
          <p:cNvPr id="4" name="Footer Placeholder 3">
            <a:extLst>
              <a:ext uri="{FF2B5EF4-FFF2-40B4-BE49-F238E27FC236}">
                <a16:creationId xmlns:a16="http://schemas.microsoft.com/office/drawing/2014/main" id="{3204E200-DFC3-450F-BAA1-886D298994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31D13937-04FE-4AF5-AB67-F67C0FFB70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6B814E7-8A3B-4E69-A7C4-96147F3374DF}"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E96115F-9BA7-4BB0-936E-6C624AF77093}"/>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0243" name="Rectangle 3">
            <a:extLst>
              <a:ext uri="{FF2B5EF4-FFF2-40B4-BE49-F238E27FC236}">
                <a16:creationId xmlns:a16="http://schemas.microsoft.com/office/drawing/2014/main" id="{01BB116C-758F-4BFB-876F-1086A0B967B9}"/>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3076" name="Rectangle 4">
            <a:extLst>
              <a:ext uri="{FF2B5EF4-FFF2-40B4-BE49-F238E27FC236}">
                <a16:creationId xmlns:a16="http://schemas.microsoft.com/office/drawing/2014/main" id="{23ED933A-B0C6-417F-84E8-B647D0173806}"/>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8CB80CE5-89ED-40A8-A5B1-78FEF05B409B}"/>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246" name="Rectangle 6">
            <a:extLst>
              <a:ext uri="{FF2B5EF4-FFF2-40B4-BE49-F238E27FC236}">
                <a16:creationId xmlns:a16="http://schemas.microsoft.com/office/drawing/2014/main" id="{151E43A9-70D3-494B-968B-C0450EF6C30A}"/>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0247" name="Rectangle 7">
            <a:extLst>
              <a:ext uri="{FF2B5EF4-FFF2-40B4-BE49-F238E27FC236}">
                <a16:creationId xmlns:a16="http://schemas.microsoft.com/office/drawing/2014/main" id="{B6D3AA41-61E1-4A78-8B4D-EF87937B2052}"/>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136D95E-6034-4BE9-AEDE-5C8D33FBCAB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6F7328-08A7-41DF-A6A0-C5E6644BEDB0}" type="slidenum">
              <a:rPr lang="en-US" smtClean="0"/>
              <a:pPr/>
              <a:t>1</a:t>
            </a:fld>
            <a:endParaRPr lang="en-US"/>
          </a:p>
        </p:txBody>
      </p:sp>
    </p:spTree>
    <p:extLst>
      <p:ext uri="{BB962C8B-B14F-4D97-AF65-F5344CB8AC3E}">
        <p14:creationId xmlns:p14="http://schemas.microsoft.com/office/powerpoint/2010/main" val="165933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Data collection, review, iterative learning and improvement</a:t>
            </a:r>
          </a:p>
          <a:p>
            <a:endParaRPr lang="en-US"/>
          </a:p>
          <a:p>
            <a:endParaRPr lang="en-US"/>
          </a:p>
          <a:p>
            <a:r>
              <a:rPr lang="en-US"/>
              <a:t>October slide?</a:t>
            </a:r>
          </a:p>
        </p:txBody>
      </p:sp>
      <p:sp>
        <p:nvSpPr>
          <p:cNvPr id="4" name="Slide Number Placeholder 3"/>
          <p:cNvSpPr>
            <a:spLocks noGrp="1"/>
          </p:cNvSpPr>
          <p:nvPr>
            <p:ph type="sldNum" sz="quarter" idx="5"/>
          </p:nvPr>
        </p:nvSpPr>
        <p:spPr/>
        <p:txBody>
          <a:bodyPr/>
          <a:lstStyle/>
          <a:p>
            <a:fld id="{E96F7328-08A7-41DF-A6A0-C5E6644BEDB0}" type="slidenum">
              <a:rPr lang="en-US" smtClean="0"/>
              <a:pPr/>
              <a:t>28</a:t>
            </a:fld>
            <a:endParaRPr lang="en-US"/>
          </a:p>
        </p:txBody>
      </p:sp>
    </p:spTree>
    <p:extLst>
      <p:ext uri="{BB962C8B-B14F-4D97-AF65-F5344CB8AC3E}">
        <p14:creationId xmlns:p14="http://schemas.microsoft.com/office/powerpoint/2010/main" val="2545099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71 from community engagement slide deck</a:t>
            </a:r>
          </a:p>
        </p:txBody>
      </p:sp>
      <p:sp>
        <p:nvSpPr>
          <p:cNvPr id="4" name="Slide Number Placeholder 3"/>
          <p:cNvSpPr>
            <a:spLocks noGrp="1"/>
          </p:cNvSpPr>
          <p:nvPr>
            <p:ph type="sldNum" sz="quarter" idx="5"/>
          </p:nvPr>
        </p:nvSpPr>
        <p:spPr/>
        <p:txBody>
          <a:bodyPr/>
          <a:lstStyle/>
          <a:p>
            <a:pPr>
              <a:defRPr/>
            </a:pPr>
            <a:fld id="{0136D95E-6034-4BE9-AEDE-5C8D33FBCABA}" type="slidenum">
              <a:rPr lang="en-US" altLang="en-US" smtClean="0"/>
              <a:pPr>
                <a:defRPr/>
              </a:pPr>
              <a:t>29</a:t>
            </a:fld>
            <a:endParaRPr lang="en-US" altLang="en-US"/>
          </a:p>
        </p:txBody>
      </p:sp>
    </p:spTree>
    <p:extLst>
      <p:ext uri="{BB962C8B-B14F-4D97-AF65-F5344CB8AC3E}">
        <p14:creationId xmlns:p14="http://schemas.microsoft.com/office/powerpoint/2010/main" val="1422025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the triage steps:</a:t>
            </a:r>
          </a:p>
          <a:p>
            <a:r>
              <a:rPr lang="en-US"/>
              <a:t>Confirm patient requires the resource (e.g., ICU admission, ventilator)</a:t>
            </a:r>
          </a:p>
          <a:p>
            <a:r>
              <a:rPr lang="en-US"/>
              <a:t>Assess patient preferences:  confirm whether patient’s care preferences align with the resources that have been determined they need for survival</a:t>
            </a:r>
          </a:p>
          <a:p>
            <a:r>
              <a:rPr lang="en-US"/>
              <a:t>If yes, move into </a:t>
            </a:r>
          </a:p>
        </p:txBody>
      </p:sp>
      <p:sp>
        <p:nvSpPr>
          <p:cNvPr id="4" name="Slide Number Placeholder 3"/>
          <p:cNvSpPr>
            <a:spLocks noGrp="1"/>
          </p:cNvSpPr>
          <p:nvPr>
            <p:ph type="sldNum" sz="quarter" idx="5"/>
          </p:nvPr>
        </p:nvSpPr>
        <p:spPr/>
        <p:txBody>
          <a:bodyPr/>
          <a:lstStyle/>
          <a:p>
            <a:pPr>
              <a:defRPr/>
            </a:pPr>
            <a:fld id="{0136D95E-6034-4BE9-AEDE-5C8D33FBCABA}" type="slidenum">
              <a:rPr lang="en-US" altLang="en-US" smtClean="0"/>
              <a:pPr>
                <a:defRPr/>
              </a:pPr>
              <a:t>32</a:t>
            </a:fld>
            <a:endParaRPr lang="en-US" altLang="en-US"/>
          </a:p>
        </p:txBody>
      </p:sp>
    </p:spTree>
    <p:extLst>
      <p:ext uri="{BB962C8B-B14F-4D97-AF65-F5344CB8AC3E}">
        <p14:creationId xmlns:p14="http://schemas.microsoft.com/office/powerpoint/2010/main" val="2120398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136D95E-6034-4BE9-AEDE-5C8D33FBCABA}" type="slidenum">
              <a:rPr lang="en-US" altLang="en-US" smtClean="0"/>
              <a:pPr>
                <a:defRPr/>
              </a:pPr>
              <a:t>35</a:t>
            </a:fld>
            <a:endParaRPr lang="en-US" altLang="en-US"/>
          </a:p>
        </p:txBody>
      </p:sp>
    </p:spTree>
    <p:extLst>
      <p:ext uri="{BB962C8B-B14F-4D97-AF65-F5344CB8AC3E}">
        <p14:creationId xmlns:p14="http://schemas.microsoft.com/office/powerpoint/2010/main" val="275252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136D95E-6034-4BE9-AEDE-5C8D33FBCABA}" type="slidenum">
              <a:rPr lang="en-US" altLang="en-US" smtClean="0"/>
              <a:pPr>
                <a:defRPr/>
              </a:pPr>
              <a:t>37</a:t>
            </a:fld>
            <a:endParaRPr lang="en-US" altLang="en-US"/>
          </a:p>
        </p:txBody>
      </p:sp>
    </p:spTree>
    <p:extLst>
      <p:ext uri="{BB962C8B-B14F-4D97-AF65-F5344CB8AC3E}">
        <p14:creationId xmlns:p14="http://schemas.microsoft.com/office/powerpoint/2010/main" val="3406636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a:t>
            </a:r>
          </a:p>
        </p:txBody>
      </p:sp>
      <p:sp>
        <p:nvSpPr>
          <p:cNvPr id="4" name="Slide Number Placeholder 3"/>
          <p:cNvSpPr>
            <a:spLocks noGrp="1"/>
          </p:cNvSpPr>
          <p:nvPr>
            <p:ph type="sldNum" sz="quarter" idx="5"/>
          </p:nvPr>
        </p:nvSpPr>
        <p:spPr/>
        <p:txBody>
          <a:bodyPr/>
          <a:lstStyle/>
          <a:p>
            <a:pPr>
              <a:defRPr/>
            </a:pPr>
            <a:fld id="{0136D95E-6034-4BE9-AEDE-5C8D33FBCABA}" type="slidenum">
              <a:rPr lang="en-US" altLang="en-US" smtClean="0"/>
              <a:pPr>
                <a:defRPr/>
              </a:pPr>
              <a:t>38</a:t>
            </a:fld>
            <a:endParaRPr lang="en-US" altLang="en-US"/>
          </a:p>
        </p:txBody>
      </p:sp>
    </p:spTree>
    <p:extLst>
      <p:ext uri="{BB962C8B-B14F-4D97-AF65-F5344CB8AC3E}">
        <p14:creationId xmlns:p14="http://schemas.microsoft.com/office/powerpoint/2010/main" val="3111809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triage protocols should be applied to all who need the scarce resource, not just those suffering from conditions related to the pandemic/disaster/emergency at hand.</a:t>
            </a:r>
          </a:p>
          <a:p>
            <a:endParaRPr lang="en-US"/>
          </a:p>
          <a:p>
            <a:r>
              <a:rPr lang="en-US"/>
              <a:t>Slide 73 (“Example” instead of Option”) community engagement slide deck</a:t>
            </a:r>
          </a:p>
        </p:txBody>
      </p:sp>
      <p:sp>
        <p:nvSpPr>
          <p:cNvPr id="4" name="Slide Number Placeholder 3"/>
          <p:cNvSpPr>
            <a:spLocks noGrp="1"/>
          </p:cNvSpPr>
          <p:nvPr>
            <p:ph type="sldNum" sz="quarter" idx="5"/>
          </p:nvPr>
        </p:nvSpPr>
        <p:spPr/>
        <p:txBody>
          <a:bodyPr/>
          <a:lstStyle/>
          <a:p>
            <a:pPr>
              <a:defRPr/>
            </a:pPr>
            <a:fld id="{0136D95E-6034-4BE9-AEDE-5C8D33FBCABA}" type="slidenum">
              <a:rPr lang="en-US" altLang="en-US" smtClean="0"/>
              <a:pPr>
                <a:defRPr/>
              </a:pPr>
              <a:t>39</a:t>
            </a:fld>
            <a:endParaRPr lang="en-US" altLang="en-US"/>
          </a:p>
        </p:txBody>
      </p:sp>
    </p:spTree>
    <p:extLst>
      <p:ext uri="{BB962C8B-B14F-4D97-AF65-F5344CB8AC3E}">
        <p14:creationId xmlns:p14="http://schemas.microsoft.com/office/powerpoint/2010/main" val="1999308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OHA has significant concerns with using this option based on the drawbacks we have learned and explored as a committee. Further public input will be helpful in order to fully evaluate this option</a:t>
            </a:r>
          </a:p>
        </p:txBody>
      </p:sp>
      <p:sp>
        <p:nvSpPr>
          <p:cNvPr id="4" name="Slide Number Placeholder 3"/>
          <p:cNvSpPr>
            <a:spLocks noGrp="1"/>
          </p:cNvSpPr>
          <p:nvPr>
            <p:ph type="sldNum" sz="quarter" idx="5"/>
          </p:nvPr>
        </p:nvSpPr>
        <p:spPr/>
        <p:txBody>
          <a:bodyPr/>
          <a:lstStyle/>
          <a:p>
            <a:pPr>
              <a:defRPr/>
            </a:pPr>
            <a:fld id="{0136D95E-6034-4BE9-AEDE-5C8D33FBCABA}" type="slidenum">
              <a:rPr lang="en-US" altLang="en-US" smtClean="0"/>
              <a:pPr>
                <a:defRPr/>
              </a:pPr>
              <a:t>42</a:t>
            </a:fld>
            <a:endParaRPr lang="en-US" altLang="en-US"/>
          </a:p>
        </p:txBody>
      </p:sp>
    </p:spTree>
    <p:extLst>
      <p:ext uri="{BB962C8B-B14F-4D97-AF65-F5344CB8AC3E}">
        <p14:creationId xmlns:p14="http://schemas.microsoft.com/office/powerpoint/2010/main" val="807534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136D95E-6034-4BE9-AEDE-5C8D33FBCABA}" type="slidenum">
              <a:rPr lang="en-US" altLang="en-US" smtClean="0"/>
              <a:pPr>
                <a:defRPr/>
              </a:pPr>
              <a:t>44</a:t>
            </a:fld>
            <a:endParaRPr lang="en-US" altLang="en-US"/>
          </a:p>
        </p:txBody>
      </p:sp>
    </p:spTree>
    <p:extLst>
      <p:ext uri="{BB962C8B-B14F-4D97-AF65-F5344CB8AC3E}">
        <p14:creationId xmlns:p14="http://schemas.microsoft.com/office/powerpoint/2010/main" val="702371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triage protocols should be applied to all who need the scarce resource, not just those suffering from conditions related to the pandemic/disaster/emergency at hand.</a:t>
            </a:r>
          </a:p>
        </p:txBody>
      </p:sp>
      <p:sp>
        <p:nvSpPr>
          <p:cNvPr id="4" name="Slide Number Placeholder 3"/>
          <p:cNvSpPr>
            <a:spLocks noGrp="1"/>
          </p:cNvSpPr>
          <p:nvPr>
            <p:ph type="sldNum" sz="quarter" idx="5"/>
          </p:nvPr>
        </p:nvSpPr>
        <p:spPr/>
        <p:txBody>
          <a:bodyPr/>
          <a:lstStyle/>
          <a:p>
            <a:pPr>
              <a:defRPr/>
            </a:pPr>
            <a:fld id="{0136D95E-6034-4BE9-AEDE-5C8D33FBCABA}" type="slidenum">
              <a:rPr lang="en-US" altLang="en-US" smtClean="0"/>
              <a:pPr>
                <a:defRPr/>
              </a:pPr>
              <a:t>45</a:t>
            </a:fld>
            <a:endParaRPr lang="en-US" altLang="en-US"/>
          </a:p>
        </p:txBody>
      </p:sp>
    </p:spTree>
    <p:extLst>
      <p:ext uri="{BB962C8B-B14F-4D97-AF65-F5344CB8AC3E}">
        <p14:creationId xmlns:p14="http://schemas.microsoft.com/office/powerpoint/2010/main" val="234622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6F7328-08A7-41DF-A6A0-C5E6644BEDB0}" type="slidenum">
              <a:rPr lang="en-US" smtClean="0"/>
              <a:pPr/>
              <a:t>3</a:t>
            </a:fld>
            <a:endParaRPr lang="en-US"/>
          </a:p>
        </p:txBody>
      </p:sp>
    </p:spTree>
    <p:extLst>
      <p:ext uri="{BB962C8B-B14F-4D97-AF65-F5344CB8AC3E}">
        <p14:creationId xmlns:p14="http://schemas.microsoft.com/office/powerpoint/2010/main" val="4080913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136D95E-6034-4BE9-AEDE-5C8D33FBCABA}" type="slidenum">
              <a:rPr lang="en-US" altLang="en-US" smtClean="0"/>
              <a:pPr>
                <a:defRPr/>
              </a:pPr>
              <a:t>47</a:t>
            </a:fld>
            <a:endParaRPr lang="en-US" altLang="en-US"/>
          </a:p>
        </p:txBody>
      </p:sp>
    </p:spTree>
    <p:extLst>
      <p:ext uri="{BB962C8B-B14F-4D97-AF65-F5344CB8AC3E}">
        <p14:creationId xmlns:p14="http://schemas.microsoft.com/office/powerpoint/2010/main" val="512131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pPr marL="171450" indent="-171450">
              <a:buFontTx/>
              <a:buChar char="-"/>
            </a:pPr>
            <a:r>
              <a:rPr lang="en-US"/>
              <a:t>Lisa can be main point of contact to triage needs and connect folks to the right person during the meeting</a:t>
            </a:r>
          </a:p>
          <a:p>
            <a:pPr marL="171450" indent="-171450">
              <a:buFontTx/>
              <a:buChar char="-"/>
            </a:pPr>
            <a:r>
              <a:rPr lang="en-US" sz="1200" kern="1200">
                <a:solidFill>
                  <a:schemeClr val="tx1"/>
                </a:solidFill>
                <a:effectLst/>
                <a:highlight>
                  <a:srgbClr val="FFFF00"/>
                </a:highlight>
                <a:latin typeface="+mn-lt"/>
                <a:ea typeface="+mn-ea"/>
                <a:cs typeface="+mn-cs"/>
              </a:rPr>
              <a:t>Let committee know that anything entered into the chat is subject to disclosure under public records law</a:t>
            </a:r>
            <a:endParaRPr lang="en-US">
              <a:highlight>
                <a:srgbClr val="FFFF00"/>
              </a:highlight>
            </a:endParaRPr>
          </a:p>
        </p:txBody>
      </p:sp>
      <p:sp>
        <p:nvSpPr>
          <p:cNvPr id="4" name="Slide Number Placeholder 3"/>
          <p:cNvSpPr>
            <a:spLocks noGrp="1"/>
          </p:cNvSpPr>
          <p:nvPr>
            <p:ph type="sldNum" sz="quarter" idx="5"/>
          </p:nvPr>
        </p:nvSpPr>
        <p:spPr/>
        <p:txBody>
          <a:bodyPr/>
          <a:lstStyle/>
          <a:p>
            <a:fld id="{20833BC3-085A-2745-B2F5-D3E2BAFE8334}" type="slidenum">
              <a:rPr lang="en-US" smtClean="0"/>
              <a:t>5</a:t>
            </a:fld>
            <a:endParaRPr lang="en-US"/>
          </a:p>
        </p:txBody>
      </p:sp>
    </p:spTree>
    <p:extLst>
      <p:ext uri="{BB962C8B-B14F-4D97-AF65-F5344CB8AC3E}">
        <p14:creationId xmlns:p14="http://schemas.microsoft.com/office/powerpoint/2010/main" val="204209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3BC3-085A-2745-B2F5-D3E2BAFE8334}" type="slidenum">
              <a:rPr lang="en-US" smtClean="0"/>
              <a:t>6</a:t>
            </a:fld>
            <a:endParaRPr lang="en-US"/>
          </a:p>
        </p:txBody>
      </p:sp>
    </p:spTree>
    <p:extLst>
      <p:ext uri="{BB962C8B-B14F-4D97-AF65-F5344CB8AC3E}">
        <p14:creationId xmlns:p14="http://schemas.microsoft.com/office/powerpoint/2010/main" val="255630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833BC3-085A-2745-B2F5-D3E2BAFE8334}" type="slidenum">
              <a:rPr lang="en-US" smtClean="0"/>
              <a:t>7</a:t>
            </a:fld>
            <a:endParaRPr lang="en-US"/>
          </a:p>
        </p:txBody>
      </p:sp>
    </p:spTree>
    <p:extLst>
      <p:ext uri="{BB962C8B-B14F-4D97-AF65-F5344CB8AC3E}">
        <p14:creationId xmlns:p14="http://schemas.microsoft.com/office/powerpoint/2010/main" val="3889392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469900"/>
            <a:ext cx="3568700" cy="2008188"/>
          </a:xfrm>
        </p:spPr>
      </p:sp>
      <p:sp>
        <p:nvSpPr>
          <p:cNvPr id="3" name="Notes Placeholder 2"/>
          <p:cNvSpPr>
            <a:spLocks noGrp="1"/>
          </p:cNvSpPr>
          <p:nvPr>
            <p:ph type="body" idx="1"/>
          </p:nvPr>
        </p:nvSpPr>
        <p:spPr/>
        <p:txBody>
          <a:bodyPr/>
          <a:lstStyle/>
          <a:p>
            <a:pPr marL="171450" indent="-171450">
              <a:buFontTx/>
              <a:buChar char="-"/>
            </a:pPr>
            <a:r>
              <a:rPr lang="en-US">
                <a:highlight>
                  <a:srgbClr val="FFFF00"/>
                </a:highlight>
              </a:rPr>
              <a:t>Please add in place of the check-in question! </a:t>
            </a:r>
          </a:p>
        </p:txBody>
      </p:sp>
      <p:sp>
        <p:nvSpPr>
          <p:cNvPr id="4" name="Slide Number Placeholder 3"/>
          <p:cNvSpPr>
            <a:spLocks noGrp="1"/>
          </p:cNvSpPr>
          <p:nvPr>
            <p:ph type="sldNum" sz="quarter" idx="5"/>
          </p:nvPr>
        </p:nvSpPr>
        <p:spPr/>
        <p:txBody>
          <a:bodyPr/>
          <a:lstStyle/>
          <a:p>
            <a:fld id="{20833BC3-085A-2745-B2F5-D3E2BAFE8334}" type="slidenum">
              <a:rPr lang="en-US" smtClean="0"/>
              <a:t>8</a:t>
            </a:fld>
            <a:endParaRPr lang="en-US"/>
          </a:p>
        </p:txBody>
      </p:sp>
    </p:spTree>
    <p:extLst>
      <p:ext uri="{BB962C8B-B14F-4D97-AF65-F5344CB8AC3E}">
        <p14:creationId xmlns:p14="http://schemas.microsoft.com/office/powerpoint/2010/main" val="2042094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136D95E-6034-4BE9-AEDE-5C8D33FBCABA}" type="slidenum">
              <a:rPr lang="en-US" altLang="en-US" smtClean="0"/>
              <a:pPr>
                <a:defRPr/>
              </a:pPr>
              <a:t>12</a:t>
            </a:fld>
            <a:endParaRPr lang="en-US" altLang="en-US"/>
          </a:p>
        </p:txBody>
      </p:sp>
    </p:spTree>
    <p:extLst>
      <p:ext uri="{BB962C8B-B14F-4D97-AF65-F5344CB8AC3E}">
        <p14:creationId xmlns:p14="http://schemas.microsoft.com/office/powerpoint/2010/main" val="2344066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June: after committee members discussed something that each person needed from others in this space to participate, as well as what members want to provide for others to support their participation, committee members defined their own meeting expectations  Throughout the duration of the committee meetings thereafter, these expectations have been elevated and centered as part of our discussions.</a:t>
            </a:r>
          </a:p>
          <a:p>
            <a:r>
              <a:rPr lang="en-US"/>
              <a:t>Reviewed the </a:t>
            </a:r>
            <a:r>
              <a:rPr lang="en-US" err="1"/>
              <a:t>priniciples</a:t>
            </a:r>
            <a:r>
              <a:rPr lang="en-US"/>
              <a:t> in promoting health equity as published by the OHA, and committee members explored and informed what needs to change</a:t>
            </a:r>
          </a:p>
          <a:p>
            <a:endParaRPr lang="en-US"/>
          </a:p>
        </p:txBody>
      </p:sp>
      <p:sp>
        <p:nvSpPr>
          <p:cNvPr id="4" name="Slide Number Placeholder 3"/>
          <p:cNvSpPr>
            <a:spLocks noGrp="1"/>
          </p:cNvSpPr>
          <p:nvPr>
            <p:ph type="sldNum" sz="quarter" idx="5"/>
          </p:nvPr>
        </p:nvSpPr>
        <p:spPr/>
        <p:txBody>
          <a:bodyPr/>
          <a:lstStyle/>
          <a:p>
            <a:pPr>
              <a:defRPr/>
            </a:pPr>
            <a:fld id="{0136D95E-6034-4BE9-AEDE-5C8D33FBCABA}" type="slidenum">
              <a:rPr lang="en-US" altLang="en-US" smtClean="0"/>
              <a:pPr>
                <a:defRPr/>
              </a:pPr>
              <a:t>14</a:t>
            </a:fld>
            <a:endParaRPr lang="en-US" altLang="en-US"/>
          </a:p>
        </p:txBody>
      </p:sp>
    </p:spTree>
    <p:extLst>
      <p:ext uri="{BB962C8B-B14F-4D97-AF65-F5344CB8AC3E}">
        <p14:creationId xmlns:p14="http://schemas.microsoft.com/office/powerpoint/2010/main" val="2226449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136D95E-6034-4BE9-AEDE-5C8D33FBCABA}" type="slidenum">
              <a:rPr lang="en-US" altLang="en-US" smtClean="0"/>
              <a:pPr>
                <a:defRPr/>
              </a:pPr>
              <a:t>27</a:t>
            </a:fld>
            <a:endParaRPr lang="en-US" altLang="en-US"/>
          </a:p>
        </p:txBody>
      </p:sp>
    </p:spTree>
    <p:extLst>
      <p:ext uri="{BB962C8B-B14F-4D97-AF65-F5344CB8AC3E}">
        <p14:creationId xmlns:p14="http://schemas.microsoft.com/office/powerpoint/2010/main" val="1739245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6C7CB580-22AB-4D49-ACA0-0F0B3F554A38}"/>
              </a:ext>
            </a:extLst>
          </p:cNvPr>
          <p:cNvSpPr>
            <a:spLocks/>
          </p:cNvSpPr>
          <p:nvPr userDrawn="1"/>
        </p:nvSpPr>
        <p:spPr bwMode="auto">
          <a:xfrm>
            <a:off x="296863" y="4530725"/>
            <a:ext cx="11598275" cy="2098675"/>
          </a:xfrm>
          <a:custGeom>
            <a:avLst/>
            <a:gdLst>
              <a:gd name="T0" fmla="*/ 0 w 11599295"/>
              <a:gd name="T1" fmla="*/ 574549 h 2098540"/>
              <a:gd name="T2" fmla="*/ 5911017 w 11599295"/>
              <a:gd name="T3" fmla="*/ 119 h 2098540"/>
              <a:gd name="T4" fmla="*/ 11599295 w 11599295"/>
              <a:gd name="T5" fmla="*/ 574549 h 2098540"/>
              <a:gd name="T6" fmla="*/ 11599295 w 11599295"/>
              <a:gd name="T7" fmla="*/ 2098540 h 2098540"/>
              <a:gd name="T8" fmla="*/ 0 w 11599295"/>
              <a:gd name="T9" fmla="*/ 2098540 h 2098540"/>
              <a:gd name="T10" fmla="*/ 0 w 11599295"/>
              <a:gd name="T11" fmla="*/ 574549 h 20985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99295" h="2098540">
                <a:moveTo>
                  <a:pt x="0" y="574549"/>
                </a:moveTo>
                <a:cubicBezTo>
                  <a:pt x="1991832" y="205272"/>
                  <a:pt x="2899278" y="-5743"/>
                  <a:pt x="5911017" y="119"/>
                </a:cubicBezTo>
                <a:cubicBezTo>
                  <a:pt x="8993094" y="58735"/>
                  <a:pt x="9730556" y="199410"/>
                  <a:pt x="11599295" y="574549"/>
                </a:cubicBezTo>
                <a:lnTo>
                  <a:pt x="11599295" y="2098540"/>
                </a:lnTo>
                <a:lnTo>
                  <a:pt x="0" y="2098540"/>
                </a:lnTo>
                <a:lnTo>
                  <a:pt x="0" y="574549"/>
                </a:lnTo>
                <a:close/>
              </a:path>
            </a:pathLst>
          </a:custGeom>
          <a:solidFill>
            <a:schemeClr val="accent1">
              <a:alpha val="30196"/>
            </a:scheme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cxnSp>
        <p:nvCxnSpPr>
          <p:cNvPr id="5" name="Straight Connector 12">
            <a:extLst>
              <a:ext uri="{FF2B5EF4-FFF2-40B4-BE49-F238E27FC236}">
                <a16:creationId xmlns:a16="http://schemas.microsoft.com/office/drawing/2014/main" id="{39343720-2DEB-49BB-9D18-F0849675F459}"/>
              </a:ext>
            </a:extLst>
          </p:cNvPr>
          <p:cNvCxnSpPr>
            <a:cxnSpLocks noChangeShapeType="1"/>
          </p:cNvCxnSpPr>
          <p:nvPr userDrawn="1"/>
        </p:nvCxnSpPr>
        <p:spPr bwMode="auto">
          <a:xfrm flipH="1">
            <a:off x="287338" y="6662738"/>
            <a:ext cx="11599862" cy="0"/>
          </a:xfrm>
          <a:prstGeom prst="line">
            <a:avLst/>
          </a:prstGeom>
          <a:noFill/>
          <a:ln w="28575"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13">
            <a:extLst>
              <a:ext uri="{FF2B5EF4-FFF2-40B4-BE49-F238E27FC236}">
                <a16:creationId xmlns:a16="http://schemas.microsoft.com/office/drawing/2014/main" id="{C6A54CD7-5580-4DA1-AFEE-C6765BFA1FAC}"/>
              </a:ext>
            </a:extLst>
          </p:cNvPr>
          <p:cNvCxnSpPr>
            <a:cxnSpLocks noChangeShapeType="1"/>
          </p:cNvCxnSpPr>
          <p:nvPr userDrawn="1"/>
        </p:nvCxnSpPr>
        <p:spPr bwMode="auto">
          <a:xfrm flipH="1">
            <a:off x="296863" y="228600"/>
            <a:ext cx="11598275" cy="0"/>
          </a:xfrm>
          <a:prstGeom prst="line">
            <a:avLst/>
          </a:prstGeom>
          <a:noFill/>
          <a:ln w="28575"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14" descr="Logo&#10;&#10;Description automatically generated">
            <a:extLst>
              <a:ext uri="{FF2B5EF4-FFF2-40B4-BE49-F238E27FC236}">
                <a16:creationId xmlns:a16="http://schemas.microsoft.com/office/drawing/2014/main" id="{B8A40435-0BEB-4D39-A24E-DB778EA01A9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24400" y="4914900"/>
            <a:ext cx="2590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914400" y="682626"/>
            <a:ext cx="10363200" cy="1470025"/>
          </a:xfrm>
        </p:spPr>
        <p:txBody>
          <a:bodyPr/>
          <a:lstStyle>
            <a:lvl1pPr algn="ctr">
              <a:defRPr/>
            </a:lvl1pPr>
          </a:lstStyle>
          <a:p>
            <a:pPr lvl="0"/>
            <a:r>
              <a:rPr lang="en-US" altLang="en-US" noProof="0"/>
              <a:t>Title</a:t>
            </a:r>
          </a:p>
        </p:txBody>
      </p:sp>
      <p:sp>
        <p:nvSpPr>
          <p:cNvPr id="6147" name="Rectangle 3"/>
          <p:cNvSpPr>
            <a:spLocks noGrp="1" noChangeArrowheads="1"/>
          </p:cNvSpPr>
          <p:nvPr>
            <p:ph type="subTitle" idx="1"/>
          </p:nvPr>
        </p:nvSpPr>
        <p:spPr>
          <a:xfrm>
            <a:off x="1828800" y="2438400"/>
            <a:ext cx="8534400" cy="1752600"/>
          </a:xfrm>
        </p:spPr>
        <p:txBody>
          <a:bodyPr/>
          <a:lstStyle>
            <a:lvl1pPr marL="0" indent="0" algn="ctr">
              <a:buFontTx/>
              <a:buNone/>
              <a:defRPr sz="1400"/>
            </a:lvl1pPr>
          </a:lstStyle>
          <a:p>
            <a:pPr lvl="0"/>
            <a:r>
              <a:rPr lang="en-US" altLang="en-US" noProof="0"/>
              <a:t>Click to edit Master subtitle style</a:t>
            </a:r>
          </a:p>
        </p:txBody>
      </p:sp>
      <p:sp>
        <p:nvSpPr>
          <p:cNvPr id="8" name="Rectangle 5">
            <a:extLst>
              <a:ext uri="{FF2B5EF4-FFF2-40B4-BE49-F238E27FC236}">
                <a16:creationId xmlns:a16="http://schemas.microsoft.com/office/drawing/2014/main" id="{778405B8-A409-415E-BC66-403316AF2871}"/>
              </a:ext>
            </a:extLst>
          </p:cNvPr>
          <p:cNvSpPr>
            <a:spLocks noGrp="1" noChangeArrowheads="1"/>
          </p:cNvSpPr>
          <p:nvPr>
            <p:ph type="ftr" sz="quarter" idx="10"/>
          </p:nvPr>
        </p:nvSpPr>
        <p:spPr>
          <a:xfrm>
            <a:off x="4572000" y="5970588"/>
            <a:ext cx="3860800" cy="476250"/>
          </a:xfrm>
        </p:spPr>
        <p:txBody>
          <a:bodyPr/>
          <a:lstStyle>
            <a:lvl1pPr algn="l" eaLnBrk="0" hangingPunct="0">
              <a:spcBef>
                <a:spcPct val="50000"/>
              </a:spcBef>
              <a:defRPr dirty="0"/>
            </a:lvl1pPr>
          </a:lstStyle>
          <a:p>
            <a:pPr>
              <a:defRPr/>
            </a:pPr>
            <a:endParaRPr lang="en-US" altLang="en-US"/>
          </a:p>
        </p:txBody>
      </p:sp>
    </p:spTree>
    <p:extLst>
      <p:ext uri="{BB962C8B-B14F-4D97-AF65-F5344CB8AC3E}">
        <p14:creationId xmlns:p14="http://schemas.microsoft.com/office/powerpoint/2010/main" val="350678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3361D296-C0DF-42F2-90DA-15EF3F67EBCC}"/>
              </a:ext>
            </a:extLst>
          </p:cNvPr>
          <p:cNvSpPr>
            <a:spLocks noGrp="1" noChangeArrowheads="1"/>
          </p:cNvSpPr>
          <p:nvPr>
            <p:ph type="sldNum" sz="quarter" idx="11"/>
          </p:nvPr>
        </p:nvSpPr>
        <p:spPr>
          <a:ln/>
        </p:spPr>
        <p:txBody>
          <a:bodyPr/>
          <a:lstStyle>
            <a:lvl1pPr>
              <a:defRPr/>
            </a:lvl1pPr>
          </a:lstStyle>
          <a:p>
            <a:pPr>
              <a:defRPr/>
            </a:pPr>
            <a:fld id="{5914ED06-8181-47CD-B3B7-F8269048FF65}" type="slidenum">
              <a:rPr lang="en-US" altLang="en-US"/>
              <a:pPr>
                <a:defRPr/>
              </a:pPr>
              <a:t>‹#›</a:t>
            </a:fld>
            <a:endParaRPr lang="en-US" altLang="en-US"/>
          </a:p>
        </p:txBody>
      </p:sp>
      <p:sp>
        <p:nvSpPr>
          <p:cNvPr id="6" name="Rectangle 10">
            <a:extLst>
              <a:ext uri="{FF2B5EF4-FFF2-40B4-BE49-F238E27FC236}">
                <a16:creationId xmlns:a16="http://schemas.microsoft.com/office/drawing/2014/main" id="{246D83D0-F1B2-4565-A5F1-A8B64318DAA0}"/>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104802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F8D14DE7-6BDC-4751-A16D-EC3A23C627FE}"/>
              </a:ext>
            </a:extLst>
          </p:cNvPr>
          <p:cNvSpPr>
            <a:spLocks noGrp="1" noChangeArrowheads="1"/>
          </p:cNvSpPr>
          <p:nvPr>
            <p:ph type="sldNum" sz="quarter" idx="11"/>
          </p:nvPr>
        </p:nvSpPr>
        <p:spPr>
          <a:ln/>
        </p:spPr>
        <p:txBody>
          <a:bodyPr/>
          <a:lstStyle>
            <a:lvl1pPr>
              <a:defRPr/>
            </a:lvl1pPr>
          </a:lstStyle>
          <a:p>
            <a:pPr>
              <a:defRPr/>
            </a:pPr>
            <a:fld id="{93D0E6CB-1BD8-4BAF-A43E-F5FDD084C38A}" type="slidenum">
              <a:rPr lang="en-US" altLang="en-US"/>
              <a:pPr>
                <a:defRPr/>
              </a:pPr>
              <a:t>‹#›</a:t>
            </a:fld>
            <a:endParaRPr lang="en-US" altLang="en-US"/>
          </a:p>
        </p:txBody>
      </p:sp>
      <p:sp>
        <p:nvSpPr>
          <p:cNvPr id="6" name="Rectangle 10">
            <a:extLst>
              <a:ext uri="{FF2B5EF4-FFF2-40B4-BE49-F238E27FC236}">
                <a16:creationId xmlns:a16="http://schemas.microsoft.com/office/drawing/2014/main" id="{520DECF2-3E2F-40E4-9280-8DA9E2192D1A}"/>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41610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3F827698-1543-4294-A748-7794F0F38C96}"/>
              </a:ext>
            </a:extLst>
          </p:cNvPr>
          <p:cNvSpPr>
            <a:spLocks noGrp="1" noChangeArrowheads="1"/>
          </p:cNvSpPr>
          <p:nvPr>
            <p:ph type="sldNum" sz="quarter" idx="11"/>
          </p:nvPr>
        </p:nvSpPr>
        <p:spPr>
          <a:ln/>
        </p:spPr>
        <p:txBody>
          <a:bodyPr/>
          <a:lstStyle>
            <a:lvl1pPr>
              <a:defRPr/>
            </a:lvl1pPr>
          </a:lstStyle>
          <a:p>
            <a:pPr>
              <a:defRPr/>
            </a:pPr>
            <a:fld id="{678D0E47-2870-4D7F-9E5B-E656D1108487}" type="slidenum">
              <a:rPr lang="en-US" altLang="en-US"/>
              <a:pPr>
                <a:defRPr/>
              </a:pPr>
              <a:t>‹#›</a:t>
            </a:fld>
            <a:endParaRPr lang="en-US" altLang="en-US"/>
          </a:p>
        </p:txBody>
      </p:sp>
      <p:sp>
        <p:nvSpPr>
          <p:cNvPr id="6" name="Rectangle 10">
            <a:extLst>
              <a:ext uri="{FF2B5EF4-FFF2-40B4-BE49-F238E27FC236}">
                <a16:creationId xmlns:a16="http://schemas.microsoft.com/office/drawing/2014/main" id="{E772C956-D6E5-4EBE-90BA-BBE49F3BA4B5}"/>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03653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Rectangle 8">
            <a:extLst>
              <a:ext uri="{FF2B5EF4-FFF2-40B4-BE49-F238E27FC236}">
                <a16:creationId xmlns:a16="http://schemas.microsoft.com/office/drawing/2014/main" id="{D9F24322-30D5-43AE-B3AF-CB865366255F}"/>
              </a:ext>
            </a:extLst>
          </p:cNvPr>
          <p:cNvSpPr>
            <a:spLocks noGrp="1" noChangeArrowheads="1"/>
          </p:cNvSpPr>
          <p:nvPr>
            <p:ph type="sldNum" sz="quarter" idx="11"/>
          </p:nvPr>
        </p:nvSpPr>
        <p:spPr>
          <a:ln/>
        </p:spPr>
        <p:txBody>
          <a:bodyPr/>
          <a:lstStyle>
            <a:lvl1pPr>
              <a:defRPr/>
            </a:lvl1pPr>
          </a:lstStyle>
          <a:p>
            <a:pPr>
              <a:defRPr/>
            </a:pPr>
            <a:fld id="{DB2CD222-6AD2-4E92-97F8-569B95AFE93E}" type="slidenum">
              <a:rPr lang="en-US" altLang="en-US"/>
              <a:pPr>
                <a:defRPr/>
              </a:pPr>
              <a:t>‹#›</a:t>
            </a:fld>
            <a:endParaRPr lang="en-US" altLang="en-US"/>
          </a:p>
        </p:txBody>
      </p:sp>
      <p:sp>
        <p:nvSpPr>
          <p:cNvPr id="6" name="Rectangle 10">
            <a:extLst>
              <a:ext uri="{FF2B5EF4-FFF2-40B4-BE49-F238E27FC236}">
                <a16:creationId xmlns:a16="http://schemas.microsoft.com/office/drawing/2014/main" id="{0ED9858E-D575-497D-8FEE-A46FE23BF7D7}"/>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1998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a:extLst>
              <a:ext uri="{FF2B5EF4-FFF2-40B4-BE49-F238E27FC236}">
                <a16:creationId xmlns:a16="http://schemas.microsoft.com/office/drawing/2014/main" id="{7011CA48-D86C-450F-83EA-799D94562961}"/>
              </a:ext>
            </a:extLst>
          </p:cNvPr>
          <p:cNvSpPr>
            <a:spLocks noGrp="1" noChangeArrowheads="1"/>
          </p:cNvSpPr>
          <p:nvPr>
            <p:ph type="sldNum" sz="quarter" idx="11"/>
          </p:nvPr>
        </p:nvSpPr>
        <p:spPr>
          <a:ln/>
        </p:spPr>
        <p:txBody>
          <a:bodyPr/>
          <a:lstStyle>
            <a:lvl1pPr>
              <a:defRPr/>
            </a:lvl1pPr>
          </a:lstStyle>
          <a:p>
            <a:pPr>
              <a:defRPr/>
            </a:pPr>
            <a:fld id="{66BF0931-17E3-422E-9460-9C41BB3665FD}" type="slidenum">
              <a:rPr lang="en-US" altLang="en-US"/>
              <a:pPr>
                <a:defRPr/>
              </a:pPr>
              <a:t>‹#›</a:t>
            </a:fld>
            <a:endParaRPr lang="en-US" altLang="en-US"/>
          </a:p>
        </p:txBody>
      </p:sp>
      <p:sp>
        <p:nvSpPr>
          <p:cNvPr id="7" name="Rectangle 10">
            <a:extLst>
              <a:ext uri="{FF2B5EF4-FFF2-40B4-BE49-F238E27FC236}">
                <a16:creationId xmlns:a16="http://schemas.microsoft.com/office/drawing/2014/main" id="{8AAD690D-DB33-4E62-A642-DC12C5AE964F}"/>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092304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a:extLst>
              <a:ext uri="{FF2B5EF4-FFF2-40B4-BE49-F238E27FC236}">
                <a16:creationId xmlns:a16="http://schemas.microsoft.com/office/drawing/2014/main" id="{0710BF89-224C-4DD6-AEC2-A12EB6E9A268}"/>
              </a:ext>
            </a:extLst>
          </p:cNvPr>
          <p:cNvSpPr>
            <a:spLocks noGrp="1" noChangeArrowheads="1"/>
          </p:cNvSpPr>
          <p:nvPr>
            <p:ph type="sldNum" sz="quarter" idx="11"/>
          </p:nvPr>
        </p:nvSpPr>
        <p:spPr>
          <a:ln/>
        </p:spPr>
        <p:txBody>
          <a:bodyPr/>
          <a:lstStyle>
            <a:lvl1pPr>
              <a:defRPr/>
            </a:lvl1pPr>
          </a:lstStyle>
          <a:p>
            <a:pPr>
              <a:defRPr/>
            </a:pPr>
            <a:fld id="{11A11E2D-1921-40FD-8943-70229D7FC9E7}" type="slidenum">
              <a:rPr lang="en-US" altLang="en-US"/>
              <a:pPr>
                <a:defRPr/>
              </a:pPr>
              <a:t>‹#›</a:t>
            </a:fld>
            <a:endParaRPr lang="en-US" altLang="en-US"/>
          </a:p>
        </p:txBody>
      </p:sp>
      <p:sp>
        <p:nvSpPr>
          <p:cNvPr id="9" name="Rectangle 10">
            <a:extLst>
              <a:ext uri="{FF2B5EF4-FFF2-40B4-BE49-F238E27FC236}">
                <a16:creationId xmlns:a16="http://schemas.microsoft.com/office/drawing/2014/main" id="{7E195A45-0B7A-4AB8-B25D-53B23C387E99}"/>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4961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8">
            <a:extLst>
              <a:ext uri="{FF2B5EF4-FFF2-40B4-BE49-F238E27FC236}">
                <a16:creationId xmlns:a16="http://schemas.microsoft.com/office/drawing/2014/main" id="{2DB41996-6602-4E41-BE84-8E41EABCCCD3}"/>
              </a:ext>
            </a:extLst>
          </p:cNvPr>
          <p:cNvSpPr>
            <a:spLocks noGrp="1" noChangeArrowheads="1"/>
          </p:cNvSpPr>
          <p:nvPr>
            <p:ph type="sldNum" sz="quarter" idx="11"/>
          </p:nvPr>
        </p:nvSpPr>
        <p:spPr>
          <a:ln/>
        </p:spPr>
        <p:txBody>
          <a:bodyPr/>
          <a:lstStyle>
            <a:lvl1pPr>
              <a:defRPr/>
            </a:lvl1pPr>
          </a:lstStyle>
          <a:p>
            <a:pPr>
              <a:defRPr/>
            </a:pPr>
            <a:fld id="{EC523F9B-5CFA-46C7-89DD-C53CF11BEEA6}" type="slidenum">
              <a:rPr lang="en-US" altLang="en-US"/>
              <a:pPr>
                <a:defRPr/>
              </a:pPr>
              <a:t>‹#›</a:t>
            </a:fld>
            <a:endParaRPr lang="en-US" altLang="en-US"/>
          </a:p>
        </p:txBody>
      </p:sp>
      <p:sp>
        <p:nvSpPr>
          <p:cNvPr id="5" name="Rectangle 10">
            <a:extLst>
              <a:ext uri="{FF2B5EF4-FFF2-40B4-BE49-F238E27FC236}">
                <a16:creationId xmlns:a16="http://schemas.microsoft.com/office/drawing/2014/main" id="{FD353992-ED8F-4D9B-A6C7-F832A9F0F60D}"/>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23031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C4687ABA-6236-4E13-AF02-0F79C820C7DE}"/>
              </a:ext>
            </a:extLst>
          </p:cNvPr>
          <p:cNvSpPr>
            <a:spLocks noGrp="1" noChangeArrowheads="1"/>
          </p:cNvSpPr>
          <p:nvPr>
            <p:ph type="sldNum" sz="quarter" idx="11"/>
          </p:nvPr>
        </p:nvSpPr>
        <p:spPr>
          <a:ln/>
        </p:spPr>
        <p:txBody>
          <a:bodyPr/>
          <a:lstStyle>
            <a:lvl1pPr>
              <a:defRPr/>
            </a:lvl1pPr>
          </a:lstStyle>
          <a:p>
            <a:pPr>
              <a:defRPr/>
            </a:pPr>
            <a:fld id="{137EC908-0AD5-4A0E-8D51-C307C1E88F67}" type="slidenum">
              <a:rPr lang="en-US" altLang="en-US"/>
              <a:pPr>
                <a:defRPr/>
              </a:pPr>
              <a:t>‹#›</a:t>
            </a:fld>
            <a:endParaRPr lang="en-US" altLang="en-US"/>
          </a:p>
        </p:txBody>
      </p:sp>
      <p:sp>
        <p:nvSpPr>
          <p:cNvPr id="4" name="Rectangle 10">
            <a:extLst>
              <a:ext uri="{FF2B5EF4-FFF2-40B4-BE49-F238E27FC236}">
                <a16:creationId xmlns:a16="http://schemas.microsoft.com/office/drawing/2014/main" id="{92D874B6-ECA2-48BF-A08D-172AE3467C53}"/>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159949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ectangle 8">
            <a:extLst>
              <a:ext uri="{FF2B5EF4-FFF2-40B4-BE49-F238E27FC236}">
                <a16:creationId xmlns:a16="http://schemas.microsoft.com/office/drawing/2014/main" id="{315803AC-286E-47AE-957B-66385EFE509C}"/>
              </a:ext>
            </a:extLst>
          </p:cNvPr>
          <p:cNvSpPr>
            <a:spLocks noGrp="1" noChangeArrowheads="1"/>
          </p:cNvSpPr>
          <p:nvPr>
            <p:ph type="sldNum" sz="quarter" idx="11"/>
          </p:nvPr>
        </p:nvSpPr>
        <p:spPr>
          <a:ln/>
        </p:spPr>
        <p:txBody>
          <a:bodyPr/>
          <a:lstStyle>
            <a:lvl1pPr>
              <a:defRPr/>
            </a:lvl1pPr>
          </a:lstStyle>
          <a:p>
            <a:pPr>
              <a:defRPr/>
            </a:pPr>
            <a:fld id="{0909C9F3-4B9D-4134-91F2-3C6198D9FF9F}" type="slidenum">
              <a:rPr lang="en-US" altLang="en-US"/>
              <a:pPr>
                <a:defRPr/>
              </a:pPr>
              <a:t>‹#›</a:t>
            </a:fld>
            <a:endParaRPr lang="en-US" altLang="en-US"/>
          </a:p>
        </p:txBody>
      </p:sp>
      <p:sp>
        <p:nvSpPr>
          <p:cNvPr id="7" name="Rectangle 10">
            <a:extLst>
              <a:ext uri="{FF2B5EF4-FFF2-40B4-BE49-F238E27FC236}">
                <a16:creationId xmlns:a16="http://schemas.microsoft.com/office/drawing/2014/main" id="{BDB71609-C755-4E3E-90EF-91249EEDED05}"/>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20859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ectangle 8">
            <a:extLst>
              <a:ext uri="{FF2B5EF4-FFF2-40B4-BE49-F238E27FC236}">
                <a16:creationId xmlns:a16="http://schemas.microsoft.com/office/drawing/2014/main" id="{29DE3E7E-9C9C-40B4-B866-4545454C9218}"/>
              </a:ext>
            </a:extLst>
          </p:cNvPr>
          <p:cNvSpPr>
            <a:spLocks noGrp="1" noChangeArrowheads="1"/>
          </p:cNvSpPr>
          <p:nvPr>
            <p:ph type="sldNum" sz="quarter" idx="11"/>
          </p:nvPr>
        </p:nvSpPr>
        <p:spPr>
          <a:ln/>
        </p:spPr>
        <p:txBody>
          <a:bodyPr/>
          <a:lstStyle>
            <a:lvl1pPr>
              <a:defRPr/>
            </a:lvl1pPr>
          </a:lstStyle>
          <a:p>
            <a:pPr>
              <a:defRPr/>
            </a:pPr>
            <a:fld id="{625F696A-A249-4D7D-A10E-7067A81B9BEE}" type="slidenum">
              <a:rPr lang="en-US" altLang="en-US"/>
              <a:pPr>
                <a:defRPr/>
              </a:pPr>
              <a:t>‹#›</a:t>
            </a:fld>
            <a:endParaRPr lang="en-US" altLang="en-US"/>
          </a:p>
        </p:txBody>
      </p:sp>
      <p:sp>
        <p:nvSpPr>
          <p:cNvPr id="7" name="Rectangle 10">
            <a:extLst>
              <a:ext uri="{FF2B5EF4-FFF2-40B4-BE49-F238E27FC236}">
                <a16:creationId xmlns:a16="http://schemas.microsoft.com/office/drawing/2014/main" id="{C2C2412F-AEC9-4062-BB4A-553FA1D6E816}"/>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58429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D61BB1D-E4FB-4FF8-A525-DC77E1B08B89}"/>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7C5A8E6-155F-4EE0-90A1-378A2CE8B196}"/>
              </a:ext>
            </a:extLst>
          </p:cNvPr>
          <p:cNvSpPr>
            <a:spLocks noGrp="1" noChangeArrowheads="1"/>
          </p:cNvSpPr>
          <p:nvPr>
            <p:ph type="body" idx="1"/>
          </p:nvPr>
        </p:nvSpPr>
        <p:spPr bwMode="auto">
          <a:xfrm>
            <a:off x="609600" y="1600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09615687-6697-4E29-B74D-07C7AB177589}"/>
              </a:ext>
            </a:extLst>
          </p:cNvPr>
          <p:cNvSpPr>
            <a:spLocks noGrp="1" noChangeArrowheads="1"/>
          </p:cNvSpPr>
          <p:nvPr>
            <p:ph type="dt" sz="half" idx="2"/>
          </p:nvPr>
        </p:nvSpPr>
        <p:spPr bwMode="auto">
          <a:xfrm>
            <a:off x="406400" y="5943600"/>
            <a:ext cx="467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spcBef>
                <a:spcPct val="50000"/>
              </a:spcBef>
              <a:defRPr sz="1200" dirty="0">
                <a:solidFill>
                  <a:srgbClr val="005595"/>
                </a:solidFill>
                <a:latin typeface="+mn-lt"/>
              </a:defRPr>
            </a:lvl1pPr>
          </a:lstStyle>
          <a:p>
            <a:pPr>
              <a:defRPr/>
            </a:pPr>
            <a:endParaRPr lang="en-US" altLang="en-US"/>
          </a:p>
        </p:txBody>
      </p:sp>
      <p:sp>
        <p:nvSpPr>
          <p:cNvPr id="5128" name="Rectangle 8">
            <a:extLst>
              <a:ext uri="{FF2B5EF4-FFF2-40B4-BE49-F238E27FC236}">
                <a16:creationId xmlns:a16="http://schemas.microsoft.com/office/drawing/2014/main" id="{4B76B75F-0387-4638-9DA2-024E76E50388}"/>
              </a:ext>
            </a:extLst>
          </p:cNvPr>
          <p:cNvSpPr>
            <a:spLocks noGrp="1" noChangeArrowheads="1"/>
          </p:cNvSpPr>
          <p:nvPr>
            <p:ph type="sldNum" sz="quarter" idx="4"/>
          </p:nvPr>
        </p:nvSpPr>
        <p:spPr bwMode="auto">
          <a:xfrm>
            <a:off x="406400" y="6477000"/>
            <a:ext cx="2844800" cy="2476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a:defRPr/>
            </a:pPr>
            <a:fld id="{D8634634-DC44-4CE6-8EAE-408D4512592A}" type="slidenum">
              <a:rPr lang="en-US" altLang="en-US"/>
              <a:pPr>
                <a:defRPr/>
              </a:pPr>
              <a:t>‹#›</a:t>
            </a:fld>
            <a:endParaRPr lang="en-US" altLang="en-US"/>
          </a:p>
        </p:txBody>
      </p:sp>
      <p:sp>
        <p:nvSpPr>
          <p:cNvPr id="5130" name="Rectangle 10">
            <a:extLst>
              <a:ext uri="{FF2B5EF4-FFF2-40B4-BE49-F238E27FC236}">
                <a16:creationId xmlns:a16="http://schemas.microsoft.com/office/drawing/2014/main" id="{FDABEE30-4BE2-440D-8FE3-40CF6050E9F7}"/>
              </a:ext>
            </a:extLst>
          </p:cNvPr>
          <p:cNvSpPr>
            <a:spLocks noGrp="1" noChangeArrowheads="1"/>
          </p:cNvSpPr>
          <p:nvPr>
            <p:ph type="ftr" sz="quarter" idx="3"/>
          </p:nvPr>
        </p:nvSpPr>
        <p:spPr bwMode="auto">
          <a:xfrm>
            <a:off x="4165600" y="6477000"/>
            <a:ext cx="3860800" cy="3238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a:defRPr/>
            </a:pPr>
            <a:endParaRPr lang="en-US" altLang="en-US"/>
          </a:p>
        </p:txBody>
      </p:sp>
      <p:pic>
        <p:nvPicPr>
          <p:cNvPr id="1031" name="Picture 8" descr="Logo&#10;&#10;Description automatically generated">
            <a:extLst>
              <a:ext uri="{FF2B5EF4-FFF2-40B4-BE49-F238E27FC236}">
                <a16:creationId xmlns:a16="http://schemas.microsoft.com/office/drawing/2014/main" id="{BA058BE4-8035-43A8-9701-B4A410FDBA7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34600" y="5943600"/>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2" name="Straight Connector 9">
            <a:extLst>
              <a:ext uri="{FF2B5EF4-FFF2-40B4-BE49-F238E27FC236}">
                <a16:creationId xmlns:a16="http://schemas.microsoft.com/office/drawing/2014/main" id="{8C1959F6-BA14-4416-AC3B-D7FCE858BBF0}"/>
              </a:ext>
            </a:extLst>
          </p:cNvPr>
          <p:cNvCxnSpPr>
            <a:cxnSpLocks noChangeShapeType="1"/>
          </p:cNvCxnSpPr>
          <p:nvPr userDrawn="1"/>
        </p:nvCxnSpPr>
        <p:spPr bwMode="auto">
          <a:xfrm flipH="1">
            <a:off x="347663" y="6461125"/>
            <a:ext cx="9712325"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a:extLst>
              <a:ext uri="{FF2B5EF4-FFF2-40B4-BE49-F238E27FC236}">
                <a16:creationId xmlns:a16="http://schemas.microsoft.com/office/drawing/2014/main" id="{968A0EC6-F6F2-4DBA-9895-A093B7476DF7}"/>
              </a:ext>
            </a:extLst>
          </p:cNvPr>
          <p:cNvSpPr>
            <a:spLocks noChangeArrowheads="1"/>
          </p:cNvSpPr>
          <p:nvPr userDrawn="1"/>
        </p:nvSpPr>
        <p:spPr bwMode="auto">
          <a:xfrm>
            <a:off x="0" y="0"/>
            <a:ext cx="12192000" cy="339725"/>
          </a:xfrm>
          <a:prstGeom prst="rect">
            <a:avLst/>
          </a:prstGeom>
          <a:solidFill>
            <a:srgbClr val="D6E9E1">
              <a:alpha val="30196"/>
            </a:srgbClr>
          </a:solid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oregon.gov/oha/Pages/ORAAC-Oregon-Resource-Allocation-Advisory-Committee.aspx" TargetMode="External"/><Relationship Id="rId2" Type="http://schemas.openxmlformats.org/officeDocument/2006/relationships/hyperlink" Target="https://www.oregon.gov/oha/Pages/ORAAC-Participate.aspx" TargetMode="External"/><Relationship Id="rId1" Type="http://schemas.openxmlformats.org/officeDocument/2006/relationships/slideLayout" Target="../slideLayouts/slideLayout2.xml"/><Relationship Id="rId4" Type="http://schemas.openxmlformats.org/officeDocument/2006/relationships/hyperlink" Target="https://www.oregon.gov/oha/ORAACDocuments/ORAAC%20Request%20for%20Public%20Comment_EN.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oregon.gov/oha/Pages/ORAAC-Resources-Materials.aspx"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2A45-F7E2-46C9-943B-EEB4439FEDC9}"/>
              </a:ext>
            </a:extLst>
          </p:cNvPr>
          <p:cNvSpPr>
            <a:spLocks noGrp="1"/>
          </p:cNvSpPr>
          <p:nvPr>
            <p:ph type="ctrTitle"/>
          </p:nvPr>
        </p:nvSpPr>
        <p:spPr/>
        <p:txBody>
          <a:bodyPr/>
          <a:lstStyle/>
          <a:p>
            <a:r>
              <a:rPr lang="en-US" sz="4000">
                <a:latin typeface="Arial" panose="020B0604020202020204" pitchFamily="34" charset="0"/>
                <a:cs typeface="Arial" panose="020B0604020202020204" pitchFamily="34" charset="0"/>
              </a:rPr>
              <a:t>Oregon Resource Allocation Advisory Committee</a:t>
            </a:r>
            <a:endParaRPr lang="en-US" sz="4000"/>
          </a:p>
        </p:txBody>
      </p:sp>
      <p:sp>
        <p:nvSpPr>
          <p:cNvPr id="3" name="Subtitle 2">
            <a:extLst>
              <a:ext uri="{FF2B5EF4-FFF2-40B4-BE49-F238E27FC236}">
                <a16:creationId xmlns:a16="http://schemas.microsoft.com/office/drawing/2014/main" id="{B45E1CAD-9368-4F22-9BDA-3B4E48167A9A}"/>
              </a:ext>
            </a:extLst>
          </p:cNvPr>
          <p:cNvSpPr>
            <a:spLocks noGrp="1"/>
          </p:cNvSpPr>
          <p:nvPr>
            <p:ph type="subTitle" idx="1"/>
          </p:nvPr>
        </p:nvSpPr>
        <p:spPr/>
        <p:txBody>
          <a:bodyPr>
            <a:normAutofit/>
          </a:bodyPr>
          <a:lstStyle/>
          <a:p>
            <a:r>
              <a:rPr lang="en-US" sz="3200">
                <a:latin typeface="Arial" panose="020B0604020202020204" pitchFamily="34" charset="0"/>
                <a:cs typeface="Arial" panose="020B0604020202020204" pitchFamily="34" charset="0"/>
              </a:rPr>
              <a:t>Advisory Committee Meeting</a:t>
            </a:r>
          </a:p>
          <a:p>
            <a:r>
              <a:rPr lang="en-US" sz="3200">
                <a:latin typeface="Arial" panose="020B0604020202020204" pitchFamily="34" charset="0"/>
                <a:cs typeface="Arial" panose="020B0604020202020204" pitchFamily="34" charset="0"/>
              </a:rPr>
              <a:t>June 15, 2023</a:t>
            </a:r>
            <a:endParaRPr lang="en-US" sz="3200"/>
          </a:p>
        </p:txBody>
      </p:sp>
    </p:spTree>
    <p:extLst>
      <p:ext uri="{BB962C8B-B14F-4D97-AF65-F5344CB8AC3E}">
        <p14:creationId xmlns:p14="http://schemas.microsoft.com/office/powerpoint/2010/main" val="2377827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3051-D3D9-4D49-A953-BC47B766E038}"/>
              </a:ext>
            </a:extLst>
          </p:cNvPr>
          <p:cNvSpPr>
            <a:spLocks noGrp="1"/>
          </p:cNvSpPr>
          <p:nvPr>
            <p:ph type="title"/>
          </p:nvPr>
        </p:nvSpPr>
        <p:spPr/>
        <p:txBody>
          <a:bodyPr/>
          <a:lstStyle/>
          <a:p>
            <a:r>
              <a:rPr lang="en-US"/>
              <a:t>May through July 2022</a:t>
            </a:r>
          </a:p>
        </p:txBody>
      </p:sp>
      <p:sp>
        <p:nvSpPr>
          <p:cNvPr id="3" name="Content Placeholder 2">
            <a:extLst>
              <a:ext uri="{FF2B5EF4-FFF2-40B4-BE49-F238E27FC236}">
                <a16:creationId xmlns:a16="http://schemas.microsoft.com/office/drawing/2014/main" id="{42DD3745-F1E5-4641-B3F9-DCEE0690400F}"/>
              </a:ext>
            </a:extLst>
          </p:cNvPr>
          <p:cNvSpPr>
            <a:spLocks noGrp="1"/>
          </p:cNvSpPr>
          <p:nvPr>
            <p:ph idx="1"/>
          </p:nvPr>
        </p:nvSpPr>
        <p:spPr/>
        <p:txBody>
          <a:bodyPr/>
          <a:lstStyle/>
          <a:p>
            <a:r>
              <a:rPr lang="en-US"/>
              <a:t>History, definitions, and current status of crisis care guidance in Oregon</a:t>
            </a:r>
          </a:p>
          <a:p>
            <a:r>
              <a:rPr lang="en-US"/>
              <a:t>ORAAC role and resources for members</a:t>
            </a:r>
          </a:p>
          <a:p>
            <a:pPr lvl="1"/>
            <a:r>
              <a:rPr lang="en-US"/>
              <a:t>Develop meeting expectations</a:t>
            </a:r>
          </a:p>
          <a:p>
            <a:r>
              <a:rPr lang="en-US"/>
              <a:t>Review and explore principles in promoting health equity during resource constrained events </a:t>
            </a:r>
          </a:p>
          <a:p>
            <a:r>
              <a:rPr lang="en-US"/>
              <a:t>Patient led, patient-centered, and shared decision-making</a:t>
            </a:r>
          </a:p>
        </p:txBody>
      </p:sp>
      <p:sp>
        <p:nvSpPr>
          <p:cNvPr id="4" name="Slide Number Placeholder 3">
            <a:extLst>
              <a:ext uri="{FF2B5EF4-FFF2-40B4-BE49-F238E27FC236}">
                <a16:creationId xmlns:a16="http://schemas.microsoft.com/office/drawing/2014/main" id="{67EF6EC8-1F1C-4DA2-A27E-695F5E0C930A}"/>
              </a:ext>
            </a:extLst>
          </p:cNvPr>
          <p:cNvSpPr>
            <a:spLocks noGrp="1"/>
          </p:cNvSpPr>
          <p:nvPr>
            <p:ph type="sldNum" sz="quarter" idx="11"/>
          </p:nvPr>
        </p:nvSpPr>
        <p:spPr/>
        <p:txBody>
          <a:bodyPr/>
          <a:lstStyle/>
          <a:p>
            <a:pPr>
              <a:defRPr/>
            </a:pPr>
            <a:fld id="{678D0E47-2870-4D7F-9E5B-E656D1108487}" type="slidenum">
              <a:rPr lang="en-US" altLang="en-US" smtClean="0"/>
              <a:pPr>
                <a:defRPr/>
              </a:pPr>
              <a:t>10</a:t>
            </a:fld>
            <a:endParaRPr lang="en-US" altLang="en-US"/>
          </a:p>
        </p:txBody>
      </p:sp>
    </p:spTree>
    <p:extLst>
      <p:ext uri="{BB962C8B-B14F-4D97-AF65-F5344CB8AC3E}">
        <p14:creationId xmlns:p14="http://schemas.microsoft.com/office/powerpoint/2010/main" val="249007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2F4C9B-F385-485F-83DE-20094A45DA07}"/>
              </a:ext>
            </a:extLst>
          </p:cNvPr>
          <p:cNvSpPr>
            <a:spLocks noGrp="1"/>
          </p:cNvSpPr>
          <p:nvPr>
            <p:ph type="title"/>
          </p:nvPr>
        </p:nvSpPr>
        <p:spPr/>
        <p:txBody>
          <a:bodyPr/>
          <a:lstStyle/>
          <a:p>
            <a:r>
              <a:rPr lang="en-US"/>
              <a:t>August and September 2022</a:t>
            </a:r>
          </a:p>
        </p:txBody>
      </p:sp>
      <p:sp>
        <p:nvSpPr>
          <p:cNvPr id="4" name="Content Placeholder 3">
            <a:extLst>
              <a:ext uri="{FF2B5EF4-FFF2-40B4-BE49-F238E27FC236}">
                <a16:creationId xmlns:a16="http://schemas.microsoft.com/office/drawing/2014/main" id="{4F20E7E3-E043-489D-8D29-25CA0FDAFEFC}"/>
              </a:ext>
            </a:extLst>
          </p:cNvPr>
          <p:cNvSpPr>
            <a:spLocks noGrp="1"/>
          </p:cNvSpPr>
          <p:nvPr>
            <p:ph idx="1"/>
          </p:nvPr>
        </p:nvSpPr>
        <p:spPr/>
        <p:txBody>
          <a:bodyPr/>
          <a:lstStyle/>
          <a:p>
            <a:r>
              <a:rPr lang="en-US"/>
              <a:t>Presentations by Ruqaiijah Yearby, JD, MPH</a:t>
            </a:r>
          </a:p>
          <a:p>
            <a:pPr lvl="1"/>
            <a:r>
              <a:rPr lang="en-US" sz="2400"/>
              <a:t>Structural discrimination and health inequity definitions, relationship to crisis standards of care</a:t>
            </a:r>
          </a:p>
          <a:p>
            <a:pPr lvl="1"/>
            <a:r>
              <a:rPr lang="en-US" sz="2400"/>
              <a:t>Disadvantage indices</a:t>
            </a:r>
          </a:p>
          <a:p>
            <a:pPr lvl="1"/>
            <a:r>
              <a:rPr lang="en-US" sz="2400"/>
              <a:t>Health justice</a:t>
            </a:r>
          </a:p>
          <a:p>
            <a:pPr lvl="0"/>
            <a:r>
              <a:rPr lang="en-US"/>
              <a:t>Presentation by Derick Du Vivier, MD</a:t>
            </a:r>
          </a:p>
          <a:p>
            <a:pPr lvl="1"/>
            <a:r>
              <a:rPr lang="en-US" sz="2400"/>
              <a:t>Examples of structural racism and racial biases in medicine and disparate health outcomes</a:t>
            </a:r>
          </a:p>
          <a:p>
            <a:pPr lvl="1"/>
            <a:r>
              <a:rPr lang="en-US" sz="2400"/>
              <a:t>Review of race correction in clinical medicine and equity impacts</a:t>
            </a:r>
          </a:p>
          <a:p>
            <a:pPr lvl="0"/>
            <a:endParaRPr lang="en-US"/>
          </a:p>
          <a:p>
            <a:pPr lvl="0"/>
            <a:endParaRPr lang="en-US"/>
          </a:p>
          <a:p>
            <a:pPr lvl="0"/>
            <a:endParaRPr lang="en-US"/>
          </a:p>
          <a:p>
            <a:pPr lvl="1"/>
            <a:endParaRPr lang="en-US"/>
          </a:p>
        </p:txBody>
      </p:sp>
      <p:sp>
        <p:nvSpPr>
          <p:cNvPr id="2" name="Slide Number Placeholder 1">
            <a:extLst>
              <a:ext uri="{FF2B5EF4-FFF2-40B4-BE49-F238E27FC236}">
                <a16:creationId xmlns:a16="http://schemas.microsoft.com/office/drawing/2014/main" id="{A962470E-AFC5-4E6A-AD5E-31526BFDF1FB}"/>
              </a:ext>
            </a:extLst>
          </p:cNvPr>
          <p:cNvSpPr>
            <a:spLocks noGrp="1"/>
          </p:cNvSpPr>
          <p:nvPr>
            <p:ph type="sldNum" sz="quarter" idx="11"/>
          </p:nvPr>
        </p:nvSpPr>
        <p:spPr/>
        <p:txBody>
          <a:bodyPr/>
          <a:lstStyle/>
          <a:p>
            <a:pPr>
              <a:defRPr/>
            </a:pPr>
            <a:fld id="{137EC908-0AD5-4A0E-8D51-C307C1E88F67}" type="slidenum">
              <a:rPr lang="en-US" altLang="en-US" smtClean="0"/>
              <a:pPr>
                <a:defRPr/>
              </a:pPr>
              <a:t>11</a:t>
            </a:fld>
            <a:endParaRPr lang="en-US" altLang="en-US"/>
          </a:p>
        </p:txBody>
      </p:sp>
    </p:spTree>
    <p:extLst>
      <p:ext uri="{BB962C8B-B14F-4D97-AF65-F5344CB8AC3E}">
        <p14:creationId xmlns:p14="http://schemas.microsoft.com/office/powerpoint/2010/main" val="1519922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982B-056B-4D5C-9FD7-6CCC25D3ACE9}"/>
              </a:ext>
            </a:extLst>
          </p:cNvPr>
          <p:cNvSpPr>
            <a:spLocks noGrp="1"/>
          </p:cNvSpPr>
          <p:nvPr>
            <p:ph type="title"/>
          </p:nvPr>
        </p:nvSpPr>
        <p:spPr/>
        <p:txBody>
          <a:bodyPr/>
          <a:lstStyle/>
          <a:p>
            <a:r>
              <a:rPr lang="en-US"/>
              <a:t>October through December 2022</a:t>
            </a:r>
          </a:p>
        </p:txBody>
      </p:sp>
      <p:sp>
        <p:nvSpPr>
          <p:cNvPr id="3" name="Content Placeholder 2">
            <a:extLst>
              <a:ext uri="{FF2B5EF4-FFF2-40B4-BE49-F238E27FC236}">
                <a16:creationId xmlns:a16="http://schemas.microsoft.com/office/drawing/2014/main" id="{B3EF2D57-A054-4FFE-8FE9-D6BE080509F9}"/>
              </a:ext>
            </a:extLst>
          </p:cNvPr>
          <p:cNvSpPr>
            <a:spLocks noGrp="1"/>
          </p:cNvSpPr>
          <p:nvPr>
            <p:ph idx="1"/>
          </p:nvPr>
        </p:nvSpPr>
        <p:spPr/>
        <p:txBody>
          <a:bodyPr/>
          <a:lstStyle/>
          <a:p>
            <a:pPr lvl="0"/>
            <a:r>
              <a:rPr lang="en-US"/>
              <a:t>Presentation by Alyshia Macaysa:</a:t>
            </a:r>
          </a:p>
          <a:p>
            <a:pPr lvl="1"/>
            <a:r>
              <a:rPr lang="en-US" sz="2400"/>
              <a:t>Pacific Islanders in the Pandemic: role of community as a system and pandemic impact</a:t>
            </a:r>
          </a:p>
          <a:p>
            <a:pPr lvl="0"/>
            <a:r>
              <a:rPr lang="en-US"/>
              <a:t>Triage definition and common approaches during a crisis</a:t>
            </a:r>
          </a:p>
          <a:p>
            <a:pPr lvl="1"/>
            <a:r>
              <a:rPr lang="en-US" sz="2400"/>
              <a:t>Impact on health equity, with focus on survivability prediction tools</a:t>
            </a:r>
          </a:p>
          <a:p>
            <a:pPr lvl="1"/>
            <a:r>
              <a:rPr lang="en-US" sz="2400"/>
              <a:t>Cultural values and community needs</a:t>
            </a:r>
          </a:p>
          <a:p>
            <a:pPr lvl="1"/>
            <a:r>
              <a:rPr lang="en-US" sz="2400"/>
              <a:t>Ideal properties</a:t>
            </a:r>
          </a:p>
          <a:p>
            <a:r>
              <a:rPr lang="en-US" sz="2800"/>
              <a:t>Triage Approaches Subcommittee, first meeting</a:t>
            </a:r>
          </a:p>
          <a:p>
            <a:pPr lvl="1"/>
            <a:r>
              <a:rPr lang="en-US" sz="2400"/>
              <a:t>Review Oregon’s Interim Crisis Care Tool</a:t>
            </a:r>
          </a:p>
        </p:txBody>
      </p:sp>
      <p:sp>
        <p:nvSpPr>
          <p:cNvPr id="4" name="Slide Number Placeholder 3">
            <a:extLst>
              <a:ext uri="{FF2B5EF4-FFF2-40B4-BE49-F238E27FC236}">
                <a16:creationId xmlns:a16="http://schemas.microsoft.com/office/drawing/2014/main" id="{766F1F0F-8E3B-4409-99AC-4A63907E2261}"/>
              </a:ext>
            </a:extLst>
          </p:cNvPr>
          <p:cNvSpPr>
            <a:spLocks noGrp="1"/>
          </p:cNvSpPr>
          <p:nvPr>
            <p:ph type="sldNum" sz="quarter" idx="11"/>
          </p:nvPr>
        </p:nvSpPr>
        <p:spPr/>
        <p:txBody>
          <a:bodyPr/>
          <a:lstStyle/>
          <a:p>
            <a:pPr>
              <a:defRPr/>
            </a:pPr>
            <a:fld id="{678D0E47-2870-4D7F-9E5B-E656D1108487}" type="slidenum">
              <a:rPr lang="en-US" altLang="en-US" smtClean="0"/>
              <a:pPr>
                <a:defRPr/>
              </a:pPr>
              <a:t>12</a:t>
            </a:fld>
            <a:endParaRPr lang="en-US" altLang="en-US"/>
          </a:p>
        </p:txBody>
      </p:sp>
    </p:spTree>
    <p:extLst>
      <p:ext uri="{BB962C8B-B14F-4D97-AF65-F5344CB8AC3E}">
        <p14:creationId xmlns:p14="http://schemas.microsoft.com/office/powerpoint/2010/main" val="372576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A12D5-4051-4C1B-8905-7D5377CB96D2}"/>
              </a:ext>
            </a:extLst>
          </p:cNvPr>
          <p:cNvSpPr>
            <a:spLocks noGrp="1"/>
          </p:cNvSpPr>
          <p:nvPr>
            <p:ph type="title"/>
          </p:nvPr>
        </p:nvSpPr>
        <p:spPr/>
        <p:txBody>
          <a:bodyPr/>
          <a:lstStyle/>
          <a:p>
            <a:r>
              <a:rPr lang="en-US"/>
              <a:t>January through March 2023</a:t>
            </a:r>
          </a:p>
        </p:txBody>
      </p:sp>
      <p:sp>
        <p:nvSpPr>
          <p:cNvPr id="3" name="Content Placeholder 2">
            <a:extLst>
              <a:ext uri="{FF2B5EF4-FFF2-40B4-BE49-F238E27FC236}">
                <a16:creationId xmlns:a16="http://schemas.microsoft.com/office/drawing/2014/main" id="{13AB59CB-0D20-4D16-B6AA-D790C412196F}"/>
              </a:ext>
            </a:extLst>
          </p:cNvPr>
          <p:cNvSpPr>
            <a:spLocks noGrp="1"/>
          </p:cNvSpPr>
          <p:nvPr>
            <p:ph idx="1"/>
          </p:nvPr>
        </p:nvSpPr>
        <p:spPr/>
        <p:txBody>
          <a:bodyPr/>
          <a:lstStyle/>
          <a:p>
            <a:r>
              <a:rPr lang="en-US"/>
              <a:t>Triage Approaches Subcommittee: explore triage options, including justification and drawbacks for each</a:t>
            </a:r>
          </a:p>
          <a:p>
            <a:pPr lvl="1"/>
            <a:r>
              <a:rPr lang="en-US" sz="2400"/>
              <a:t>Expertise and</a:t>
            </a:r>
            <a:r>
              <a:rPr lang="en-US" sz="2400">
                <a:solidFill>
                  <a:srgbClr val="FF0000"/>
                </a:solidFill>
              </a:rPr>
              <a:t> </a:t>
            </a:r>
            <a:r>
              <a:rPr lang="en-US" sz="2400"/>
              <a:t>consultation provided by Harald Schmidt, PhD, MA and Ruqaiijah Yearby, JD, MPH</a:t>
            </a:r>
          </a:p>
          <a:p>
            <a:pPr lvl="1"/>
            <a:endParaRPr lang="en-US" sz="1200"/>
          </a:p>
          <a:p>
            <a:r>
              <a:rPr lang="en-US"/>
              <a:t>Full ORAAC meetings: </a:t>
            </a:r>
          </a:p>
          <a:p>
            <a:pPr lvl="1"/>
            <a:r>
              <a:rPr lang="en-US" sz="2400"/>
              <a:t>Introduce and discuss triage teams and data collection; develop draft ORAAC recommendations</a:t>
            </a:r>
          </a:p>
          <a:p>
            <a:pPr lvl="1"/>
            <a:r>
              <a:rPr lang="en-US" sz="2400"/>
              <a:t>Review Triage Approaches Subcommittee process and work to date</a:t>
            </a:r>
          </a:p>
        </p:txBody>
      </p:sp>
      <p:sp>
        <p:nvSpPr>
          <p:cNvPr id="4" name="Slide Number Placeholder 3">
            <a:extLst>
              <a:ext uri="{FF2B5EF4-FFF2-40B4-BE49-F238E27FC236}">
                <a16:creationId xmlns:a16="http://schemas.microsoft.com/office/drawing/2014/main" id="{648637DD-697E-4BCF-B370-EB082DDD3084}"/>
              </a:ext>
            </a:extLst>
          </p:cNvPr>
          <p:cNvSpPr>
            <a:spLocks noGrp="1"/>
          </p:cNvSpPr>
          <p:nvPr>
            <p:ph type="sldNum" sz="quarter" idx="11"/>
          </p:nvPr>
        </p:nvSpPr>
        <p:spPr/>
        <p:txBody>
          <a:bodyPr/>
          <a:lstStyle/>
          <a:p>
            <a:pPr>
              <a:defRPr/>
            </a:pPr>
            <a:fld id="{678D0E47-2870-4D7F-9E5B-E656D1108487}" type="slidenum">
              <a:rPr lang="en-US" altLang="en-US" smtClean="0"/>
              <a:pPr>
                <a:defRPr/>
              </a:pPr>
              <a:t>13</a:t>
            </a:fld>
            <a:endParaRPr lang="en-US" altLang="en-US"/>
          </a:p>
        </p:txBody>
      </p:sp>
    </p:spTree>
    <p:extLst>
      <p:ext uri="{BB962C8B-B14F-4D97-AF65-F5344CB8AC3E}">
        <p14:creationId xmlns:p14="http://schemas.microsoft.com/office/powerpoint/2010/main" val="2431398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87786-3055-4915-B801-1328F22749EE}"/>
              </a:ext>
            </a:extLst>
          </p:cNvPr>
          <p:cNvSpPr>
            <a:spLocks noGrp="1"/>
          </p:cNvSpPr>
          <p:nvPr>
            <p:ph type="title"/>
          </p:nvPr>
        </p:nvSpPr>
        <p:spPr/>
        <p:txBody>
          <a:bodyPr/>
          <a:lstStyle/>
          <a:p>
            <a:r>
              <a:rPr lang="en-US"/>
              <a:t>April and May 2023</a:t>
            </a:r>
          </a:p>
        </p:txBody>
      </p:sp>
      <p:sp>
        <p:nvSpPr>
          <p:cNvPr id="3" name="Content Placeholder 2">
            <a:extLst>
              <a:ext uri="{FF2B5EF4-FFF2-40B4-BE49-F238E27FC236}">
                <a16:creationId xmlns:a16="http://schemas.microsoft.com/office/drawing/2014/main" id="{3DD73B6D-DED0-49EE-9E9B-845EB301595B}"/>
              </a:ext>
            </a:extLst>
          </p:cNvPr>
          <p:cNvSpPr>
            <a:spLocks noGrp="1"/>
          </p:cNvSpPr>
          <p:nvPr>
            <p:ph idx="1"/>
          </p:nvPr>
        </p:nvSpPr>
        <p:spPr/>
        <p:txBody>
          <a:bodyPr/>
          <a:lstStyle/>
          <a:p>
            <a:r>
              <a:rPr lang="en-US"/>
              <a:t>Review all triage options discussed by the Triage Approaches Subcommittee</a:t>
            </a:r>
          </a:p>
          <a:p>
            <a:pPr lvl="1"/>
            <a:r>
              <a:rPr lang="en-US" sz="2400"/>
              <a:t>Review and identify potential benefits and harms</a:t>
            </a:r>
          </a:p>
          <a:p>
            <a:pPr lvl="1"/>
            <a:r>
              <a:rPr lang="en-US" sz="2400"/>
              <a:t>Collect the full committee’s input on triage goal and commitments to hope and innovation</a:t>
            </a:r>
          </a:p>
          <a:p>
            <a:pPr lvl="1"/>
            <a:endParaRPr lang="en-US" sz="1200"/>
          </a:p>
          <a:p>
            <a:r>
              <a:rPr lang="en-US"/>
              <a:t>Review draft committee recommendations regarding triage team and data collection</a:t>
            </a:r>
          </a:p>
          <a:p>
            <a:endParaRPr lang="en-US"/>
          </a:p>
          <a:p>
            <a:endParaRPr lang="en-US"/>
          </a:p>
        </p:txBody>
      </p:sp>
      <p:sp>
        <p:nvSpPr>
          <p:cNvPr id="4" name="Slide Number Placeholder 3">
            <a:extLst>
              <a:ext uri="{FF2B5EF4-FFF2-40B4-BE49-F238E27FC236}">
                <a16:creationId xmlns:a16="http://schemas.microsoft.com/office/drawing/2014/main" id="{637FFA6B-2A58-42BE-88D9-60A41763EFE2}"/>
              </a:ext>
            </a:extLst>
          </p:cNvPr>
          <p:cNvSpPr>
            <a:spLocks noGrp="1"/>
          </p:cNvSpPr>
          <p:nvPr>
            <p:ph type="sldNum" sz="quarter" idx="11"/>
          </p:nvPr>
        </p:nvSpPr>
        <p:spPr/>
        <p:txBody>
          <a:bodyPr/>
          <a:lstStyle/>
          <a:p>
            <a:pPr>
              <a:defRPr/>
            </a:pPr>
            <a:fld id="{678D0E47-2870-4D7F-9E5B-E656D1108487}" type="slidenum">
              <a:rPr lang="en-US" altLang="en-US" smtClean="0"/>
              <a:pPr>
                <a:defRPr/>
              </a:pPr>
              <a:t>14</a:t>
            </a:fld>
            <a:endParaRPr lang="en-US" altLang="en-US"/>
          </a:p>
        </p:txBody>
      </p:sp>
    </p:spTree>
    <p:extLst>
      <p:ext uri="{BB962C8B-B14F-4D97-AF65-F5344CB8AC3E}">
        <p14:creationId xmlns:p14="http://schemas.microsoft.com/office/powerpoint/2010/main" val="194087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DDAAE-DDB3-4146-847B-53BEEF2B0B21}"/>
              </a:ext>
            </a:extLst>
          </p:cNvPr>
          <p:cNvSpPr>
            <a:spLocks noGrp="1"/>
          </p:cNvSpPr>
          <p:nvPr>
            <p:ph type="title"/>
          </p:nvPr>
        </p:nvSpPr>
        <p:spPr/>
        <p:txBody>
          <a:bodyPr/>
          <a:lstStyle/>
          <a:p>
            <a:r>
              <a:rPr lang="en-US"/>
              <a:t>Reflection Question</a:t>
            </a:r>
          </a:p>
        </p:txBody>
      </p:sp>
      <p:sp>
        <p:nvSpPr>
          <p:cNvPr id="4" name="Content Placeholder 3">
            <a:extLst>
              <a:ext uri="{FF2B5EF4-FFF2-40B4-BE49-F238E27FC236}">
                <a16:creationId xmlns:a16="http://schemas.microsoft.com/office/drawing/2014/main" id="{F9D7BCD9-A9CB-404C-BB6B-66929612E924}"/>
              </a:ext>
            </a:extLst>
          </p:cNvPr>
          <p:cNvSpPr>
            <a:spLocks noGrp="1"/>
          </p:cNvSpPr>
          <p:nvPr>
            <p:ph idx="1"/>
          </p:nvPr>
        </p:nvSpPr>
        <p:spPr/>
        <p:txBody>
          <a:bodyPr/>
          <a:lstStyle/>
          <a:p>
            <a:pPr marL="0" indent="0">
              <a:buNone/>
            </a:pPr>
            <a:r>
              <a:rPr lang="en-US" dirty="0"/>
              <a:t>What is something new you have learned on the committee from someone who has had a different experience or perspective than you?</a:t>
            </a:r>
          </a:p>
        </p:txBody>
      </p:sp>
      <p:sp>
        <p:nvSpPr>
          <p:cNvPr id="2" name="Slide Number Placeholder 1">
            <a:extLst>
              <a:ext uri="{FF2B5EF4-FFF2-40B4-BE49-F238E27FC236}">
                <a16:creationId xmlns:a16="http://schemas.microsoft.com/office/drawing/2014/main" id="{E83E4F89-E7E6-40E9-A10B-C3ED65E54BC5}"/>
              </a:ext>
            </a:extLst>
          </p:cNvPr>
          <p:cNvSpPr>
            <a:spLocks noGrp="1"/>
          </p:cNvSpPr>
          <p:nvPr>
            <p:ph type="sldNum" sz="quarter" idx="11"/>
          </p:nvPr>
        </p:nvSpPr>
        <p:spPr/>
        <p:txBody>
          <a:bodyPr/>
          <a:lstStyle/>
          <a:p>
            <a:pPr>
              <a:defRPr/>
            </a:pPr>
            <a:fld id="{137EC908-0AD5-4A0E-8D51-C307C1E88F67}" type="slidenum">
              <a:rPr lang="en-US" altLang="en-US" smtClean="0"/>
              <a:pPr>
                <a:defRPr/>
              </a:pPr>
              <a:t>15</a:t>
            </a:fld>
            <a:endParaRPr lang="en-US" altLang="en-US"/>
          </a:p>
        </p:txBody>
      </p:sp>
    </p:spTree>
    <p:extLst>
      <p:ext uri="{BB962C8B-B14F-4D97-AF65-F5344CB8AC3E}">
        <p14:creationId xmlns:p14="http://schemas.microsoft.com/office/powerpoint/2010/main" val="738647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20AA0-A489-4B5D-8574-D4786EB6CC4C}"/>
              </a:ext>
            </a:extLst>
          </p:cNvPr>
          <p:cNvSpPr>
            <a:spLocks noGrp="1"/>
          </p:cNvSpPr>
          <p:nvPr>
            <p:ph type="title"/>
          </p:nvPr>
        </p:nvSpPr>
        <p:spPr>
          <a:xfrm>
            <a:off x="609600" y="228600"/>
            <a:ext cx="10972800" cy="1143000"/>
          </a:xfrm>
        </p:spPr>
        <p:txBody>
          <a:bodyPr/>
          <a:lstStyle/>
          <a:p>
            <a:r>
              <a:rPr lang="en-US"/>
              <a:t>ORAAC’s Final Work June 2023</a:t>
            </a:r>
          </a:p>
        </p:txBody>
      </p:sp>
      <p:sp>
        <p:nvSpPr>
          <p:cNvPr id="3" name="Content Placeholder 2">
            <a:extLst>
              <a:ext uri="{FF2B5EF4-FFF2-40B4-BE49-F238E27FC236}">
                <a16:creationId xmlns:a16="http://schemas.microsoft.com/office/drawing/2014/main" id="{FDD6A709-ED2A-45EC-8F71-C05AB756A0ED}"/>
              </a:ext>
            </a:extLst>
          </p:cNvPr>
          <p:cNvSpPr>
            <a:spLocks noGrp="1"/>
          </p:cNvSpPr>
          <p:nvPr>
            <p:ph idx="1"/>
          </p:nvPr>
        </p:nvSpPr>
        <p:spPr/>
        <p:txBody>
          <a:bodyPr/>
          <a:lstStyle/>
          <a:p>
            <a:r>
              <a:rPr lang="en-US" dirty="0"/>
              <a:t>Today: close the deliberation process to begin drafting final recommendations</a:t>
            </a:r>
          </a:p>
          <a:p>
            <a:pPr lvl="1"/>
            <a:r>
              <a:rPr lang="en-US" sz="2400" dirty="0"/>
              <a:t>Understand the concerns, questions, and suggestions from members of the public as the committee closes its deliberation process</a:t>
            </a:r>
          </a:p>
          <a:p>
            <a:pPr lvl="1"/>
            <a:r>
              <a:rPr lang="en-US" sz="2400" dirty="0"/>
              <a:t>Complete the introduction of triage options by providing examples of multi-criteria approaches</a:t>
            </a:r>
          </a:p>
          <a:p>
            <a:pPr lvl="1"/>
            <a:endParaRPr lang="en-US" sz="1000" dirty="0"/>
          </a:p>
          <a:p>
            <a:r>
              <a:rPr lang="en-US" dirty="0"/>
              <a:t>June 29: review final draft of ORAAC recommendations and input</a:t>
            </a:r>
          </a:p>
        </p:txBody>
      </p:sp>
      <p:sp>
        <p:nvSpPr>
          <p:cNvPr id="4" name="Slide Number Placeholder 3">
            <a:extLst>
              <a:ext uri="{FF2B5EF4-FFF2-40B4-BE49-F238E27FC236}">
                <a16:creationId xmlns:a16="http://schemas.microsoft.com/office/drawing/2014/main" id="{0C451BE3-47DA-4E9B-A3C9-5468CA51A95C}"/>
              </a:ext>
            </a:extLst>
          </p:cNvPr>
          <p:cNvSpPr>
            <a:spLocks noGrp="1"/>
          </p:cNvSpPr>
          <p:nvPr>
            <p:ph type="sldNum" sz="quarter" idx="11"/>
          </p:nvPr>
        </p:nvSpPr>
        <p:spPr/>
        <p:txBody>
          <a:bodyPr/>
          <a:lstStyle/>
          <a:p>
            <a:pPr>
              <a:defRPr/>
            </a:pPr>
            <a:fld id="{678D0E47-2870-4D7F-9E5B-E656D1108487}" type="slidenum">
              <a:rPr lang="en-US" altLang="en-US" smtClean="0"/>
              <a:pPr>
                <a:defRPr/>
              </a:pPr>
              <a:t>16</a:t>
            </a:fld>
            <a:endParaRPr lang="en-US" altLang="en-US"/>
          </a:p>
        </p:txBody>
      </p:sp>
    </p:spTree>
    <p:extLst>
      <p:ext uri="{BB962C8B-B14F-4D97-AF65-F5344CB8AC3E}">
        <p14:creationId xmlns:p14="http://schemas.microsoft.com/office/powerpoint/2010/main" val="64462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774D04-FDD8-43A1-82D6-CA2A252B6DB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Written Public Comment &amp; Community Conversations</a:t>
            </a:r>
            <a:endParaRPr lang="en-US" dirty="0"/>
          </a:p>
        </p:txBody>
      </p:sp>
      <p:sp>
        <p:nvSpPr>
          <p:cNvPr id="6" name="Text Placeholder 5">
            <a:extLst>
              <a:ext uri="{FF2B5EF4-FFF2-40B4-BE49-F238E27FC236}">
                <a16:creationId xmlns:a16="http://schemas.microsoft.com/office/drawing/2014/main" id="{B641D6B8-AC30-45DF-A461-646EEBA3150A}"/>
              </a:ext>
            </a:extLst>
          </p:cNvPr>
          <p:cNvSpPr>
            <a:spLocks noGrp="1"/>
          </p:cNvSpPr>
          <p:nvPr>
            <p:ph type="body" idx="1"/>
          </p:nvPr>
        </p:nvSpPr>
        <p:spPr/>
        <p:txBody>
          <a:bodyPr/>
          <a:lstStyle/>
          <a:p>
            <a:r>
              <a:rPr lang="en-US" sz="4400" dirty="0">
                <a:latin typeface="Arial" panose="020B0604020202020204" pitchFamily="34" charset="0"/>
                <a:cs typeface="Arial" panose="020B0604020202020204" pitchFamily="34" charset="0"/>
              </a:rPr>
              <a:t>Review Input To Date</a:t>
            </a:r>
            <a:endParaRPr lang="en-US" sz="4400" dirty="0"/>
          </a:p>
        </p:txBody>
      </p:sp>
      <p:sp>
        <p:nvSpPr>
          <p:cNvPr id="4" name="Slide Number Placeholder 3">
            <a:extLst>
              <a:ext uri="{FF2B5EF4-FFF2-40B4-BE49-F238E27FC236}">
                <a16:creationId xmlns:a16="http://schemas.microsoft.com/office/drawing/2014/main" id="{D19EEBEF-1191-4B6E-A0D7-2D622F11E28B}"/>
              </a:ext>
            </a:extLst>
          </p:cNvPr>
          <p:cNvSpPr>
            <a:spLocks noGrp="1"/>
          </p:cNvSpPr>
          <p:nvPr>
            <p:ph type="sldNum" sz="quarter" idx="11"/>
          </p:nvPr>
        </p:nvSpPr>
        <p:spPr/>
        <p:txBody>
          <a:bodyPr/>
          <a:lstStyle/>
          <a:p>
            <a:pPr>
              <a:defRPr/>
            </a:pPr>
            <a:fld id="{678D0E47-2870-4D7F-9E5B-E656D1108487}" type="slidenum">
              <a:rPr lang="en-US" altLang="en-US" smtClean="0"/>
              <a:pPr>
                <a:defRPr/>
              </a:pPr>
              <a:t>17</a:t>
            </a:fld>
            <a:endParaRPr lang="en-US" altLang="en-US"/>
          </a:p>
        </p:txBody>
      </p:sp>
    </p:spTree>
    <p:extLst>
      <p:ext uri="{BB962C8B-B14F-4D97-AF65-F5344CB8AC3E}">
        <p14:creationId xmlns:p14="http://schemas.microsoft.com/office/powerpoint/2010/main" val="3958477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06B4-CB12-4AD6-B5C6-D1B7B8684B4F}"/>
              </a:ext>
            </a:extLst>
          </p:cNvPr>
          <p:cNvSpPr>
            <a:spLocks noGrp="1"/>
          </p:cNvSpPr>
          <p:nvPr>
            <p:ph type="title"/>
          </p:nvPr>
        </p:nvSpPr>
        <p:spPr/>
        <p:txBody>
          <a:bodyPr/>
          <a:lstStyle/>
          <a:p>
            <a:r>
              <a:rPr lang="en-US" dirty="0"/>
              <a:t>Public Input Regarding Crisis Care Triage Options</a:t>
            </a:r>
          </a:p>
        </p:txBody>
      </p:sp>
      <p:sp>
        <p:nvSpPr>
          <p:cNvPr id="3" name="Content Placeholder 2">
            <a:extLst>
              <a:ext uri="{FF2B5EF4-FFF2-40B4-BE49-F238E27FC236}">
                <a16:creationId xmlns:a16="http://schemas.microsoft.com/office/drawing/2014/main" id="{6A685632-EEDA-4923-ADE6-08B38814A388}"/>
              </a:ext>
            </a:extLst>
          </p:cNvPr>
          <p:cNvSpPr>
            <a:spLocks noGrp="1"/>
          </p:cNvSpPr>
          <p:nvPr>
            <p:ph idx="1"/>
          </p:nvPr>
        </p:nvSpPr>
        <p:spPr/>
        <p:txBody>
          <a:bodyPr/>
          <a:lstStyle/>
          <a:p>
            <a:r>
              <a:rPr lang="en-US" sz="2800" dirty="0"/>
              <a:t>On May 23, 2023, the Oregon Health Authority (OHA) began </a:t>
            </a:r>
            <a:r>
              <a:rPr lang="en-US" sz="2800" u="sng" dirty="0">
                <a:hlinkClick r:id="rId2"/>
              </a:rPr>
              <a:t>requesting public input</a:t>
            </a:r>
            <a:r>
              <a:rPr lang="en-US" sz="2800" dirty="0"/>
              <a:t> on crisis care triage options under consideration by the </a:t>
            </a:r>
            <a:r>
              <a:rPr lang="en-US" sz="2800" u="sng" dirty="0">
                <a:hlinkClick r:id="rId3"/>
              </a:rPr>
              <a:t>Oregon Resource Allocation Advisory Committee</a:t>
            </a:r>
            <a:r>
              <a:rPr lang="en-US" sz="2800" dirty="0"/>
              <a:t> (ORAAC). </a:t>
            </a:r>
          </a:p>
          <a:p>
            <a:r>
              <a:rPr lang="en-US" sz="2800" dirty="0"/>
              <a:t>The </a:t>
            </a:r>
            <a:r>
              <a:rPr lang="en-US" sz="2800" u="sng" dirty="0">
                <a:hlinkClick r:id="rId4"/>
              </a:rPr>
              <a:t>document</a:t>
            </a:r>
            <a:r>
              <a:rPr lang="en-US" sz="2800" dirty="0"/>
              <a:t> for public comment outlines the options for public input and is available in 12 languages on OHA’s website. </a:t>
            </a:r>
          </a:p>
          <a:p>
            <a:r>
              <a:rPr lang="en-US" sz="2800" dirty="0"/>
              <a:t>The public comment period closes on June 26. </a:t>
            </a:r>
          </a:p>
          <a:p>
            <a:r>
              <a:rPr lang="en-US" sz="2800" dirty="0"/>
              <a:t>All comments will be reviewed and considered by the OHA and a summary of public comments will be posted on the OHA’s ORAAC webpage in July 2023. </a:t>
            </a:r>
          </a:p>
          <a:p>
            <a:endParaRPr lang="en-US" dirty="0"/>
          </a:p>
        </p:txBody>
      </p:sp>
      <p:sp>
        <p:nvSpPr>
          <p:cNvPr id="4" name="Slide Number Placeholder 3">
            <a:extLst>
              <a:ext uri="{FF2B5EF4-FFF2-40B4-BE49-F238E27FC236}">
                <a16:creationId xmlns:a16="http://schemas.microsoft.com/office/drawing/2014/main" id="{44FDB9E1-C646-42A1-9B72-466EDC52DDEB}"/>
              </a:ext>
            </a:extLst>
          </p:cNvPr>
          <p:cNvSpPr>
            <a:spLocks noGrp="1"/>
          </p:cNvSpPr>
          <p:nvPr>
            <p:ph type="sldNum" sz="quarter" idx="11"/>
          </p:nvPr>
        </p:nvSpPr>
        <p:spPr/>
        <p:txBody>
          <a:bodyPr/>
          <a:lstStyle/>
          <a:p>
            <a:pPr>
              <a:defRPr/>
            </a:pPr>
            <a:fld id="{678D0E47-2870-4D7F-9E5B-E656D1108487}" type="slidenum">
              <a:rPr lang="en-US" altLang="en-US" smtClean="0"/>
              <a:pPr>
                <a:defRPr/>
              </a:pPr>
              <a:t>18</a:t>
            </a:fld>
            <a:endParaRPr lang="en-US" altLang="en-US"/>
          </a:p>
        </p:txBody>
      </p:sp>
    </p:spTree>
    <p:extLst>
      <p:ext uri="{BB962C8B-B14F-4D97-AF65-F5344CB8AC3E}">
        <p14:creationId xmlns:p14="http://schemas.microsoft.com/office/powerpoint/2010/main" val="3467779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358868-38FD-4C4D-8FAF-0BFB9796C54E}"/>
              </a:ext>
            </a:extLst>
          </p:cNvPr>
          <p:cNvSpPr>
            <a:spLocks noGrp="1"/>
          </p:cNvSpPr>
          <p:nvPr>
            <p:ph type="title"/>
          </p:nvPr>
        </p:nvSpPr>
        <p:spPr/>
        <p:txBody>
          <a:bodyPr/>
          <a:lstStyle/>
          <a:p>
            <a:r>
              <a:rPr lang="en-US" dirty="0"/>
              <a:t>Example Comments (1 of 4)</a:t>
            </a:r>
          </a:p>
        </p:txBody>
      </p:sp>
      <p:sp>
        <p:nvSpPr>
          <p:cNvPr id="6" name="Content Placeholder 5">
            <a:extLst>
              <a:ext uri="{FF2B5EF4-FFF2-40B4-BE49-F238E27FC236}">
                <a16:creationId xmlns:a16="http://schemas.microsoft.com/office/drawing/2014/main" id="{80FE8EBD-2F1A-43EB-AC43-0792E667FF7A}"/>
              </a:ext>
            </a:extLst>
          </p:cNvPr>
          <p:cNvSpPr>
            <a:spLocks noGrp="1"/>
          </p:cNvSpPr>
          <p:nvPr>
            <p:ph idx="1"/>
          </p:nvPr>
        </p:nvSpPr>
        <p:spPr/>
        <p:txBody>
          <a:bodyPr/>
          <a:lstStyle/>
          <a:p>
            <a:r>
              <a:rPr lang="en-US" dirty="0"/>
              <a:t>Culturally Specific Communities</a:t>
            </a:r>
          </a:p>
          <a:p>
            <a:pPr lvl="1"/>
            <a:r>
              <a:rPr lang="en-US" sz="2400" dirty="0"/>
              <a:t>Prevention is a priority to avoid pain, worry and anguish.</a:t>
            </a:r>
          </a:p>
          <a:p>
            <a:pPr lvl="1"/>
            <a:r>
              <a:rPr lang="en-US" sz="2400" dirty="0"/>
              <a:t>Equitable chances caught my attention; resources should be distributed equally and impartially; discrimination should be avoided.</a:t>
            </a:r>
          </a:p>
          <a:p>
            <a:pPr lvl="1"/>
            <a:r>
              <a:rPr lang="en-US" sz="2400" dirty="0"/>
              <a:t>There are barriers that create a huge gap between my community and resources available; the disconnect is due in part to language barriers; interpretation and translation of written materials are needed.</a:t>
            </a:r>
          </a:p>
          <a:p>
            <a:pPr lvl="1"/>
            <a:r>
              <a:rPr lang="en-US" sz="2400" dirty="0"/>
              <a:t>Urgent resources and care for those with the most serious conditions should be given priority.</a:t>
            </a:r>
          </a:p>
          <a:p>
            <a:pPr lvl="1"/>
            <a:r>
              <a:rPr lang="en-US" sz="2400" dirty="0"/>
              <a:t>Processes should be clear, smooth and easily understood and available in multiple languages.</a:t>
            </a:r>
          </a:p>
        </p:txBody>
      </p:sp>
      <p:sp>
        <p:nvSpPr>
          <p:cNvPr id="4" name="Slide Number Placeholder 3">
            <a:extLst>
              <a:ext uri="{FF2B5EF4-FFF2-40B4-BE49-F238E27FC236}">
                <a16:creationId xmlns:a16="http://schemas.microsoft.com/office/drawing/2014/main" id="{67AD8382-14D9-4FD6-89CA-E9CA28192EE4}"/>
              </a:ext>
            </a:extLst>
          </p:cNvPr>
          <p:cNvSpPr>
            <a:spLocks noGrp="1"/>
          </p:cNvSpPr>
          <p:nvPr>
            <p:ph type="sldNum" sz="quarter" idx="11"/>
          </p:nvPr>
        </p:nvSpPr>
        <p:spPr/>
        <p:txBody>
          <a:bodyPr/>
          <a:lstStyle/>
          <a:p>
            <a:pPr>
              <a:defRPr/>
            </a:pPr>
            <a:fld id="{DB2CD222-6AD2-4E92-97F8-569B95AFE93E}" type="slidenum">
              <a:rPr lang="en-US" altLang="en-US" smtClean="0"/>
              <a:pPr>
                <a:defRPr/>
              </a:pPr>
              <a:t>19</a:t>
            </a:fld>
            <a:endParaRPr lang="en-US" altLang="en-US"/>
          </a:p>
        </p:txBody>
      </p:sp>
    </p:spTree>
    <p:extLst>
      <p:ext uri="{BB962C8B-B14F-4D97-AF65-F5344CB8AC3E}">
        <p14:creationId xmlns:p14="http://schemas.microsoft.com/office/powerpoint/2010/main" val="2956212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CF1A-6CA1-40CE-813B-6699929724A8}"/>
              </a:ext>
            </a:extLst>
          </p:cNvPr>
          <p:cNvSpPr>
            <a:spLocks noGrp="1"/>
          </p:cNvSpPr>
          <p:nvPr>
            <p:ph type="title"/>
          </p:nvPr>
        </p:nvSpPr>
        <p:spPr/>
        <p:txBody>
          <a:bodyPr/>
          <a:lstStyle/>
          <a:p>
            <a:r>
              <a:rPr lang="en-US"/>
              <a:t>ORAAC Members</a:t>
            </a:r>
          </a:p>
        </p:txBody>
      </p:sp>
      <p:sp>
        <p:nvSpPr>
          <p:cNvPr id="3" name="Content Placeholder 2">
            <a:extLst>
              <a:ext uri="{FF2B5EF4-FFF2-40B4-BE49-F238E27FC236}">
                <a16:creationId xmlns:a16="http://schemas.microsoft.com/office/drawing/2014/main" id="{A27F1646-13E9-450F-8E02-616103953B9D}"/>
              </a:ext>
            </a:extLst>
          </p:cNvPr>
          <p:cNvSpPr>
            <a:spLocks noGrp="1"/>
          </p:cNvSpPr>
          <p:nvPr>
            <p:ph idx="1"/>
          </p:nvPr>
        </p:nvSpPr>
        <p:spPr>
          <a:xfrm>
            <a:off x="609600" y="1600200"/>
            <a:ext cx="8623177" cy="4114800"/>
          </a:xfrm>
        </p:spPr>
        <p:txBody>
          <a:bodyPr/>
          <a:lstStyle/>
          <a:p>
            <a:r>
              <a:rPr lang="en-US"/>
              <a:t>Make sure your full name is shown in Zoom</a:t>
            </a:r>
          </a:p>
          <a:p>
            <a:pPr lvl="1"/>
            <a:r>
              <a:rPr lang="en-US"/>
              <a:t>Click Participants</a:t>
            </a:r>
          </a:p>
          <a:p>
            <a:pPr lvl="1"/>
            <a:r>
              <a:rPr lang="en-US"/>
              <a:t>Hover your mouse over your name</a:t>
            </a:r>
          </a:p>
          <a:p>
            <a:pPr lvl="1"/>
            <a:r>
              <a:rPr lang="en-US"/>
              <a:t>Click “more” button (three dots)</a:t>
            </a:r>
          </a:p>
          <a:p>
            <a:pPr lvl="1"/>
            <a:r>
              <a:rPr lang="en-US"/>
              <a:t>Click Rename </a:t>
            </a:r>
          </a:p>
          <a:p>
            <a:pPr lvl="1"/>
            <a:r>
              <a:rPr lang="en-US"/>
              <a:t>Enter your name in the pop-up box</a:t>
            </a:r>
          </a:p>
          <a:p>
            <a:pPr lvl="1"/>
            <a:r>
              <a:rPr lang="en-US"/>
              <a:t>Click Change</a:t>
            </a:r>
          </a:p>
          <a:p>
            <a:r>
              <a:rPr lang="en-US"/>
              <a:t>You will be invited to join as a panelist</a:t>
            </a:r>
          </a:p>
          <a:p>
            <a:pPr lvl="1"/>
            <a:r>
              <a:rPr lang="en-US"/>
              <a:t>Accept the invitation when it pops up</a:t>
            </a:r>
          </a:p>
          <a:p>
            <a:endParaRPr lang="en-US"/>
          </a:p>
        </p:txBody>
      </p:sp>
      <p:sp>
        <p:nvSpPr>
          <p:cNvPr id="4" name="Slide Number Placeholder 3">
            <a:extLst>
              <a:ext uri="{FF2B5EF4-FFF2-40B4-BE49-F238E27FC236}">
                <a16:creationId xmlns:a16="http://schemas.microsoft.com/office/drawing/2014/main" id="{24755E1F-BF27-41DE-BE33-D8FD692720FF}"/>
              </a:ext>
            </a:extLst>
          </p:cNvPr>
          <p:cNvSpPr>
            <a:spLocks noGrp="1"/>
          </p:cNvSpPr>
          <p:nvPr>
            <p:ph type="sldNum" sz="quarter" idx="11"/>
          </p:nvPr>
        </p:nvSpPr>
        <p:spPr/>
        <p:txBody>
          <a:bodyPr/>
          <a:lstStyle/>
          <a:p>
            <a:pPr>
              <a:defRPr/>
            </a:pPr>
            <a:fld id="{678D0E47-2870-4D7F-9E5B-E656D1108487}" type="slidenum">
              <a:rPr lang="en-US" altLang="en-US" smtClean="0"/>
              <a:pPr>
                <a:defRPr/>
              </a:pPr>
              <a:t>2</a:t>
            </a:fld>
            <a:endParaRPr lang="en-US" altLang="en-US"/>
          </a:p>
        </p:txBody>
      </p:sp>
      <p:pic>
        <p:nvPicPr>
          <p:cNvPr id="6" name="Picture 5">
            <a:extLst>
              <a:ext uri="{FF2B5EF4-FFF2-40B4-BE49-F238E27FC236}">
                <a16:creationId xmlns:a16="http://schemas.microsoft.com/office/drawing/2014/main" id="{786D644C-07DF-4CE1-9B4C-579109622006}"/>
              </a:ext>
            </a:extLst>
          </p:cNvPr>
          <p:cNvPicPr>
            <a:picLocks noChangeAspect="1"/>
          </p:cNvPicPr>
          <p:nvPr/>
        </p:nvPicPr>
        <p:blipFill rotWithShape="1">
          <a:blip r:embed="rId2">
            <a:extLst>
              <a:ext uri="{28A0092B-C50C-407E-A947-70E740481C1C}">
                <a14:useLocalDpi xmlns:a14="http://schemas.microsoft.com/office/drawing/2010/main" val="0"/>
              </a:ext>
            </a:extLst>
          </a:blip>
          <a:srcRect l="7053" t="12026" r="2627" b="9213"/>
          <a:stretch/>
        </p:blipFill>
        <p:spPr>
          <a:xfrm>
            <a:off x="7271527" y="2667000"/>
            <a:ext cx="4728668" cy="2157274"/>
          </a:xfrm>
          <a:prstGeom prst="rect">
            <a:avLst/>
          </a:prstGeom>
        </p:spPr>
      </p:pic>
      <p:sp>
        <p:nvSpPr>
          <p:cNvPr id="7" name="Oval 6">
            <a:extLst>
              <a:ext uri="{FF2B5EF4-FFF2-40B4-BE49-F238E27FC236}">
                <a16:creationId xmlns:a16="http://schemas.microsoft.com/office/drawing/2014/main" id="{1747F0F4-668C-46B4-8C2D-D46AAAC326A1}"/>
              </a:ext>
            </a:extLst>
          </p:cNvPr>
          <p:cNvSpPr/>
          <p:nvPr/>
        </p:nvSpPr>
        <p:spPr bwMode="auto">
          <a:xfrm>
            <a:off x="10058400" y="3508159"/>
            <a:ext cx="415771" cy="37804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cxnSp>
        <p:nvCxnSpPr>
          <p:cNvPr id="8" name="Straight Connector 7">
            <a:extLst>
              <a:ext uri="{FF2B5EF4-FFF2-40B4-BE49-F238E27FC236}">
                <a16:creationId xmlns:a16="http://schemas.microsoft.com/office/drawing/2014/main" id="{018637C4-9BB5-4F2E-85A8-7D562DFFFCB7}"/>
              </a:ext>
            </a:extLst>
          </p:cNvPr>
          <p:cNvCxnSpPr/>
          <p:nvPr/>
        </p:nvCxnSpPr>
        <p:spPr bwMode="auto">
          <a:xfrm>
            <a:off x="8001000" y="3810000"/>
            <a:ext cx="1752600" cy="0"/>
          </a:xfrm>
          <a:prstGeom prst="line">
            <a:avLst/>
          </a:prstGeom>
          <a:solidFill>
            <a:schemeClr val="accent1"/>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45950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358868-38FD-4C4D-8FAF-0BFB9796C54E}"/>
              </a:ext>
            </a:extLst>
          </p:cNvPr>
          <p:cNvSpPr>
            <a:spLocks noGrp="1"/>
          </p:cNvSpPr>
          <p:nvPr>
            <p:ph type="title"/>
          </p:nvPr>
        </p:nvSpPr>
        <p:spPr/>
        <p:txBody>
          <a:bodyPr/>
          <a:lstStyle/>
          <a:p>
            <a:r>
              <a:rPr lang="en-US" dirty="0"/>
              <a:t>Example Comments (2 of 4)</a:t>
            </a:r>
          </a:p>
        </p:txBody>
      </p:sp>
      <p:sp>
        <p:nvSpPr>
          <p:cNvPr id="6" name="Content Placeholder 5">
            <a:extLst>
              <a:ext uri="{FF2B5EF4-FFF2-40B4-BE49-F238E27FC236}">
                <a16:creationId xmlns:a16="http://schemas.microsoft.com/office/drawing/2014/main" id="{80FE8EBD-2F1A-43EB-AC43-0792E667FF7A}"/>
              </a:ext>
            </a:extLst>
          </p:cNvPr>
          <p:cNvSpPr>
            <a:spLocks noGrp="1"/>
          </p:cNvSpPr>
          <p:nvPr>
            <p:ph idx="1"/>
          </p:nvPr>
        </p:nvSpPr>
        <p:spPr/>
        <p:txBody>
          <a:bodyPr/>
          <a:lstStyle/>
          <a:p>
            <a:r>
              <a:rPr lang="en-US" sz="2800" dirty="0"/>
              <a:t>Disability or Aging</a:t>
            </a:r>
          </a:p>
          <a:p>
            <a:pPr lvl="1"/>
            <a:r>
              <a:rPr lang="en-US" sz="2400" dirty="0"/>
              <a:t>This work must consider the intrinsic biases and oppressive factors that exist in our current health care infrastructure; the disadvantage assessment is an essential component and should be included in the final triage approach.</a:t>
            </a:r>
          </a:p>
          <a:p>
            <a:pPr lvl="1"/>
            <a:r>
              <a:rPr lang="en-US" sz="2400" dirty="0"/>
              <a:t>Under crisis and with limited preparedness, triage approaches typically devalue age and disability.</a:t>
            </a:r>
          </a:p>
          <a:p>
            <a:pPr lvl="1"/>
            <a:r>
              <a:rPr lang="en-US" sz="2400" dirty="0"/>
              <a:t>Neither age nor ability should be used as criteria in the allocation of scarce resources; any standard that applies these criteria is opposed.</a:t>
            </a:r>
          </a:p>
          <a:p>
            <a:pPr lvl="1"/>
            <a:endParaRPr lang="en-US" dirty="0"/>
          </a:p>
        </p:txBody>
      </p:sp>
      <p:sp>
        <p:nvSpPr>
          <p:cNvPr id="4" name="Slide Number Placeholder 3">
            <a:extLst>
              <a:ext uri="{FF2B5EF4-FFF2-40B4-BE49-F238E27FC236}">
                <a16:creationId xmlns:a16="http://schemas.microsoft.com/office/drawing/2014/main" id="{67AD8382-14D9-4FD6-89CA-E9CA28192EE4}"/>
              </a:ext>
            </a:extLst>
          </p:cNvPr>
          <p:cNvSpPr>
            <a:spLocks noGrp="1"/>
          </p:cNvSpPr>
          <p:nvPr>
            <p:ph type="sldNum" sz="quarter" idx="11"/>
          </p:nvPr>
        </p:nvSpPr>
        <p:spPr/>
        <p:txBody>
          <a:bodyPr/>
          <a:lstStyle/>
          <a:p>
            <a:pPr>
              <a:defRPr/>
            </a:pPr>
            <a:fld id="{DB2CD222-6AD2-4E92-97F8-569B95AFE93E}" type="slidenum">
              <a:rPr lang="en-US" altLang="en-US" smtClean="0"/>
              <a:pPr>
                <a:defRPr/>
              </a:pPr>
              <a:t>20</a:t>
            </a:fld>
            <a:endParaRPr lang="en-US" altLang="en-US"/>
          </a:p>
        </p:txBody>
      </p:sp>
    </p:spTree>
    <p:extLst>
      <p:ext uri="{BB962C8B-B14F-4D97-AF65-F5344CB8AC3E}">
        <p14:creationId xmlns:p14="http://schemas.microsoft.com/office/powerpoint/2010/main" val="72169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358868-38FD-4C4D-8FAF-0BFB9796C54E}"/>
              </a:ext>
            </a:extLst>
          </p:cNvPr>
          <p:cNvSpPr>
            <a:spLocks noGrp="1"/>
          </p:cNvSpPr>
          <p:nvPr>
            <p:ph type="title"/>
          </p:nvPr>
        </p:nvSpPr>
        <p:spPr/>
        <p:txBody>
          <a:bodyPr/>
          <a:lstStyle/>
          <a:p>
            <a:r>
              <a:rPr lang="en-US" dirty="0"/>
              <a:t>Example Comments (3 of 4)</a:t>
            </a:r>
          </a:p>
        </p:txBody>
      </p:sp>
      <p:sp>
        <p:nvSpPr>
          <p:cNvPr id="6" name="Content Placeholder 5">
            <a:extLst>
              <a:ext uri="{FF2B5EF4-FFF2-40B4-BE49-F238E27FC236}">
                <a16:creationId xmlns:a16="http://schemas.microsoft.com/office/drawing/2014/main" id="{80FE8EBD-2F1A-43EB-AC43-0792E667FF7A}"/>
              </a:ext>
            </a:extLst>
          </p:cNvPr>
          <p:cNvSpPr>
            <a:spLocks noGrp="1"/>
          </p:cNvSpPr>
          <p:nvPr>
            <p:ph idx="1"/>
          </p:nvPr>
        </p:nvSpPr>
        <p:spPr>
          <a:xfrm>
            <a:off x="609600" y="1467030"/>
            <a:ext cx="10972800" cy="4114800"/>
          </a:xfrm>
        </p:spPr>
        <p:txBody>
          <a:bodyPr/>
          <a:lstStyle/>
          <a:p>
            <a:r>
              <a:rPr lang="en-US" sz="2800" dirty="0"/>
              <a:t>Hospitals/Inpatient Care</a:t>
            </a:r>
          </a:p>
          <a:p>
            <a:pPr lvl="1"/>
            <a:r>
              <a:rPr lang="en-US" sz="2400" dirty="0"/>
              <a:t>Hospitals should be given flexibility to do what they can with the limited information and resources they have in the moment of an emergency.</a:t>
            </a:r>
          </a:p>
          <a:p>
            <a:pPr lvl="1"/>
            <a:r>
              <a:rPr lang="en-US" sz="2400" dirty="0"/>
              <a:t>Health care providers deserve support and protection when they show up to do work on behalf of communities in an emergency.</a:t>
            </a:r>
          </a:p>
          <a:p>
            <a:pPr lvl="1"/>
            <a:r>
              <a:rPr lang="en-US" sz="2400" dirty="0"/>
              <a:t>Combinations of triage criteria may be developed prospectively, though different crises may warrant different triage approaches to be used. </a:t>
            </a:r>
          </a:p>
          <a:p>
            <a:pPr lvl="1"/>
            <a:r>
              <a:rPr lang="en-US" sz="2400" dirty="0"/>
              <a:t>Care must be taken to ensure that criteria are not discriminatory in violation of the law.</a:t>
            </a:r>
          </a:p>
          <a:p>
            <a:pPr lvl="1"/>
            <a:r>
              <a:rPr lang="en-US" sz="2400" dirty="0"/>
              <a:t>A robust state infrastructure is needed to develop, manage and activate a triage model including staff training and the standardizing and streamlining of data collection.</a:t>
            </a:r>
          </a:p>
          <a:p>
            <a:pPr lvl="1"/>
            <a:endParaRPr lang="en-US" dirty="0"/>
          </a:p>
        </p:txBody>
      </p:sp>
      <p:sp>
        <p:nvSpPr>
          <p:cNvPr id="4" name="Slide Number Placeholder 3">
            <a:extLst>
              <a:ext uri="{FF2B5EF4-FFF2-40B4-BE49-F238E27FC236}">
                <a16:creationId xmlns:a16="http://schemas.microsoft.com/office/drawing/2014/main" id="{67AD8382-14D9-4FD6-89CA-E9CA28192EE4}"/>
              </a:ext>
            </a:extLst>
          </p:cNvPr>
          <p:cNvSpPr>
            <a:spLocks noGrp="1"/>
          </p:cNvSpPr>
          <p:nvPr>
            <p:ph type="sldNum" sz="quarter" idx="11"/>
          </p:nvPr>
        </p:nvSpPr>
        <p:spPr/>
        <p:txBody>
          <a:bodyPr/>
          <a:lstStyle/>
          <a:p>
            <a:pPr>
              <a:defRPr/>
            </a:pPr>
            <a:fld id="{DB2CD222-6AD2-4E92-97F8-569B95AFE93E}" type="slidenum">
              <a:rPr lang="en-US" altLang="en-US" smtClean="0"/>
              <a:pPr>
                <a:defRPr/>
              </a:pPr>
              <a:t>21</a:t>
            </a:fld>
            <a:endParaRPr lang="en-US" altLang="en-US"/>
          </a:p>
        </p:txBody>
      </p:sp>
    </p:spTree>
    <p:extLst>
      <p:ext uri="{BB962C8B-B14F-4D97-AF65-F5344CB8AC3E}">
        <p14:creationId xmlns:p14="http://schemas.microsoft.com/office/powerpoint/2010/main" val="3391947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358868-38FD-4C4D-8FAF-0BFB9796C54E}"/>
              </a:ext>
            </a:extLst>
          </p:cNvPr>
          <p:cNvSpPr>
            <a:spLocks noGrp="1"/>
          </p:cNvSpPr>
          <p:nvPr>
            <p:ph type="title"/>
          </p:nvPr>
        </p:nvSpPr>
        <p:spPr/>
        <p:txBody>
          <a:bodyPr/>
          <a:lstStyle/>
          <a:p>
            <a:r>
              <a:rPr lang="en-US" dirty="0"/>
              <a:t>Example Comments (4 of 4)</a:t>
            </a:r>
          </a:p>
        </p:txBody>
      </p:sp>
      <p:sp>
        <p:nvSpPr>
          <p:cNvPr id="6" name="Content Placeholder 5">
            <a:extLst>
              <a:ext uri="{FF2B5EF4-FFF2-40B4-BE49-F238E27FC236}">
                <a16:creationId xmlns:a16="http://schemas.microsoft.com/office/drawing/2014/main" id="{80FE8EBD-2F1A-43EB-AC43-0792E667FF7A}"/>
              </a:ext>
            </a:extLst>
          </p:cNvPr>
          <p:cNvSpPr>
            <a:spLocks noGrp="1"/>
          </p:cNvSpPr>
          <p:nvPr>
            <p:ph idx="1"/>
          </p:nvPr>
        </p:nvSpPr>
        <p:spPr>
          <a:xfrm>
            <a:off x="609600" y="1467030"/>
            <a:ext cx="10972800" cy="4114800"/>
          </a:xfrm>
        </p:spPr>
        <p:txBody>
          <a:bodyPr/>
          <a:lstStyle/>
          <a:p>
            <a:r>
              <a:rPr lang="en-US" sz="2800" dirty="0"/>
              <a:t>Community-based Clinics/Public Health </a:t>
            </a:r>
          </a:p>
          <a:p>
            <a:pPr lvl="1"/>
            <a:r>
              <a:rPr lang="en-US" sz="2400" dirty="0"/>
              <a:t>A patient’s chance of survival if they don’t receive the scarce resource should be assessed and factored into resource allocation decisions.</a:t>
            </a:r>
          </a:p>
          <a:p>
            <a:pPr lvl="1"/>
            <a:r>
              <a:rPr lang="en-US" sz="2400" dirty="0"/>
              <a:t>Rural communities with limited access to a single critical access hospital with few hospital beds should be considered as part of crisis care guidance. For example, supplies may be an issue during emergency situations specific to freeway closures.</a:t>
            </a:r>
            <a:r>
              <a:rPr lang="en-US" dirty="0"/>
              <a:t> </a:t>
            </a:r>
          </a:p>
          <a:p>
            <a:pPr lvl="1"/>
            <a:r>
              <a:rPr lang="en-US" sz="2400" dirty="0"/>
              <a:t>Appreciate the framework suggested, the definition for triage, and the suggested options for focusing care. </a:t>
            </a:r>
          </a:p>
          <a:p>
            <a:pPr lvl="1"/>
            <a:endParaRPr lang="en-US" dirty="0"/>
          </a:p>
        </p:txBody>
      </p:sp>
      <p:sp>
        <p:nvSpPr>
          <p:cNvPr id="4" name="Slide Number Placeholder 3">
            <a:extLst>
              <a:ext uri="{FF2B5EF4-FFF2-40B4-BE49-F238E27FC236}">
                <a16:creationId xmlns:a16="http://schemas.microsoft.com/office/drawing/2014/main" id="{67AD8382-14D9-4FD6-89CA-E9CA28192EE4}"/>
              </a:ext>
            </a:extLst>
          </p:cNvPr>
          <p:cNvSpPr>
            <a:spLocks noGrp="1"/>
          </p:cNvSpPr>
          <p:nvPr>
            <p:ph type="sldNum" sz="quarter" idx="11"/>
          </p:nvPr>
        </p:nvSpPr>
        <p:spPr/>
        <p:txBody>
          <a:bodyPr/>
          <a:lstStyle/>
          <a:p>
            <a:pPr>
              <a:defRPr/>
            </a:pPr>
            <a:fld id="{DB2CD222-6AD2-4E92-97F8-569B95AFE93E}" type="slidenum">
              <a:rPr lang="en-US" altLang="en-US" smtClean="0"/>
              <a:pPr>
                <a:defRPr/>
              </a:pPr>
              <a:t>22</a:t>
            </a:fld>
            <a:endParaRPr lang="en-US" altLang="en-US"/>
          </a:p>
        </p:txBody>
      </p:sp>
    </p:spTree>
    <p:extLst>
      <p:ext uri="{BB962C8B-B14F-4D97-AF65-F5344CB8AC3E}">
        <p14:creationId xmlns:p14="http://schemas.microsoft.com/office/powerpoint/2010/main" val="3703389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C4B8-AF6F-4E08-9BD5-F9671E481969}"/>
              </a:ext>
            </a:extLst>
          </p:cNvPr>
          <p:cNvSpPr>
            <a:spLocks noGrp="1"/>
          </p:cNvSpPr>
          <p:nvPr>
            <p:ph type="title"/>
          </p:nvPr>
        </p:nvSpPr>
        <p:spPr/>
        <p:txBody>
          <a:bodyPr/>
          <a:lstStyle/>
          <a:p>
            <a:r>
              <a:rPr lang="en-US" dirty="0"/>
              <a:t>Community Conversations</a:t>
            </a:r>
          </a:p>
        </p:txBody>
      </p:sp>
      <p:sp>
        <p:nvSpPr>
          <p:cNvPr id="3" name="Content Placeholder 2">
            <a:extLst>
              <a:ext uri="{FF2B5EF4-FFF2-40B4-BE49-F238E27FC236}">
                <a16:creationId xmlns:a16="http://schemas.microsoft.com/office/drawing/2014/main" id="{E6B7F35A-5809-4C26-A8C2-69F9B1D5AA50}"/>
              </a:ext>
            </a:extLst>
          </p:cNvPr>
          <p:cNvSpPr>
            <a:spLocks noGrp="1"/>
          </p:cNvSpPr>
          <p:nvPr>
            <p:ph idx="1"/>
          </p:nvPr>
        </p:nvSpPr>
        <p:spPr/>
        <p:txBody>
          <a:bodyPr/>
          <a:lstStyle/>
          <a:p>
            <a:pPr marL="0" indent="0">
              <a:buNone/>
            </a:pPr>
            <a:r>
              <a:rPr lang="en-US" sz="2400" b="0" i="0" u="none" strike="noStrike" dirty="0">
                <a:effectLst/>
                <a:latin typeface="Arial" panose="020B0604020202020204" pitchFamily="34" charset="0"/>
              </a:rPr>
              <a:t>The ORAAC project team hosted two sessions of community conversations. </a:t>
            </a:r>
          </a:p>
          <a:p>
            <a:pPr marL="0" indent="0">
              <a:buNone/>
            </a:pPr>
            <a:endParaRPr lang="en-US" sz="2400" b="0" i="0" u="none" strike="noStrike" dirty="0">
              <a:effectLst/>
              <a:latin typeface="Arial" panose="020B0604020202020204" pitchFamily="34" charset="0"/>
            </a:endParaRPr>
          </a:p>
          <a:p>
            <a:pPr marL="0" indent="0">
              <a:buNone/>
            </a:pPr>
            <a:r>
              <a:rPr lang="en-US" sz="2400" b="0" i="0" u="none" strike="noStrike" dirty="0">
                <a:effectLst/>
                <a:latin typeface="Arial" panose="020B0604020202020204" pitchFamily="34" charset="0"/>
              </a:rPr>
              <a:t>These sessions focused on engaging communities most impacted by health inequities and understanding their values, challenges they foresee, and ideas when it comes to crisis care. </a:t>
            </a:r>
          </a:p>
          <a:p>
            <a:pPr marL="0" indent="0">
              <a:buNone/>
            </a:pPr>
            <a:endParaRPr lang="en-US" sz="2400" dirty="0">
              <a:latin typeface="Arial" panose="020B0604020202020204" pitchFamily="34" charset="0"/>
            </a:endParaRPr>
          </a:p>
          <a:p>
            <a:pPr marL="0" indent="0">
              <a:buNone/>
            </a:pPr>
            <a:r>
              <a:rPr lang="en-US" sz="2400" b="0" i="0" u="none" strike="noStrike" dirty="0">
                <a:effectLst/>
                <a:latin typeface="Arial" panose="020B0604020202020204" pitchFamily="34" charset="0"/>
              </a:rPr>
              <a:t>The concerns and experiences shared in the sessions apply to both routine health care, which can worsen health inequities prior to a disaster, and to crisis care. </a:t>
            </a:r>
            <a:endParaRPr lang="en-US" sz="2400" dirty="0">
              <a:effectLst/>
            </a:endParaRPr>
          </a:p>
          <a:p>
            <a:pPr marL="0" indent="0">
              <a:buNone/>
            </a:pPr>
            <a:endParaRPr lang="en-US" sz="2400" dirty="0"/>
          </a:p>
        </p:txBody>
      </p:sp>
      <p:sp>
        <p:nvSpPr>
          <p:cNvPr id="4" name="Slide Number Placeholder 3">
            <a:extLst>
              <a:ext uri="{FF2B5EF4-FFF2-40B4-BE49-F238E27FC236}">
                <a16:creationId xmlns:a16="http://schemas.microsoft.com/office/drawing/2014/main" id="{E471363A-DB67-4F60-A2A8-89D2BFC4898B}"/>
              </a:ext>
            </a:extLst>
          </p:cNvPr>
          <p:cNvSpPr>
            <a:spLocks noGrp="1"/>
          </p:cNvSpPr>
          <p:nvPr>
            <p:ph type="sldNum" sz="quarter" idx="11"/>
          </p:nvPr>
        </p:nvSpPr>
        <p:spPr/>
        <p:txBody>
          <a:bodyPr/>
          <a:lstStyle/>
          <a:p>
            <a:pPr>
              <a:defRPr/>
            </a:pPr>
            <a:fld id="{678D0E47-2870-4D7F-9E5B-E656D1108487}" type="slidenum">
              <a:rPr lang="en-US" altLang="en-US" smtClean="0"/>
              <a:pPr>
                <a:defRPr/>
              </a:pPr>
              <a:t>23</a:t>
            </a:fld>
            <a:endParaRPr lang="en-US" altLang="en-US"/>
          </a:p>
        </p:txBody>
      </p:sp>
    </p:spTree>
    <p:extLst>
      <p:ext uri="{BB962C8B-B14F-4D97-AF65-F5344CB8AC3E}">
        <p14:creationId xmlns:p14="http://schemas.microsoft.com/office/powerpoint/2010/main" val="3282761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C4B8-AF6F-4E08-9BD5-F9671E481969}"/>
              </a:ext>
            </a:extLst>
          </p:cNvPr>
          <p:cNvSpPr>
            <a:spLocks noGrp="1"/>
          </p:cNvSpPr>
          <p:nvPr>
            <p:ph type="title"/>
          </p:nvPr>
        </p:nvSpPr>
        <p:spPr/>
        <p:txBody>
          <a:bodyPr/>
          <a:lstStyle/>
          <a:p>
            <a:r>
              <a:rPr lang="en-US" dirty="0"/>
              <a:t>Community Conversations</a:t>
            </a:r>
          </a:p>
        </p:txBody>
      </p:sp>
      <p:sp>
        <p:nvSpPr>
          <p:cNvPr id="3" name="Content Placeholder 2">
            <a:extLst>
              <a:ext uri="{FF2B5EF4-FFF2-40B4-BE49-F238E27FC236}">
                <a16:creationId xmlns:a16="http://schemas.microsoft.com/office/drawing/2014/main" id="{E6B7F35A-5809-4C26-A8C2-69F9B1D5AA50}"/>
              </a:ext>
            </a:extLst>
          </p:cNvPr>
          <p:cNvSpPr>
            <a:spLocks noGrp="1"/>
          </p:cNvSpPr>
          <p:nvPr>
            <p:ph idx="1"/>
          </p:nvPr>
        </p:nvSpPr>
        <p:spPr/>
        <p:txBody>
          <a:bodyPr/>
          <a:lstStyle/>
          <a:p>
            <a:pPr marL="457200" indent="-457200">
              <a:buFont typeface="+mj-lt"/>
              <a:buAutoNum type="arabicPeriod"/>
            </a:pPr>
            <a:r>
              <a:rPr lang="en-US" sz="2200" i="0" u="none" strike="noStrike" dirty="0">
                <a:effectLst/>
                <a:latin typeface="Arial" panose="020B0604020202020204" pitchFamily="34" charset="0"/>
              </a:rPr>
              <a:t>Community systems trying to fill the gaps in access to healthcare for communities that experience health inequities are always in a state of navigating crises and limited resources. </a:t>
            </a:r>
          </a:p>
          <a:p>
            <a:pPr marL="457200" indent="-457200">
              <a:buFont typeface="+mj-lt"/>
              <a:buAutoNum type="arabicPeriod"/>
            </a:pPr>
            <a:r>
              <a:rPr lang="en-US" sz="2200" i="0" u="none" strike="noStrike" dirty="0">
                <a:effectLst/>
                <a:latin typeface="Arial" panose="020B0604020202020204" pitchFamily="34" charset="0"/>
              </a:rPr>
              <a:t>Non-English language accessibility is a significant challenge that healthcare must address to treat impacted communities.</a:t>
            </a:r>
            <a:endParaRPr lang="en-US" sz="2200" dirty="0">
              <a:latin typeface="Arial" panose="020B0604020202020204" pitchFamily="34" charset="0"/>
            </a:endParaRPr>
          </a:p>
          <a:p>
            <a:pPr marL="457200" indent="-457200">
              <a:buFont typeface="+mj-lt"/>
              <a:buAutoNum type="arabicPeriod"/>
            </a:pPr>
            <a:r>
              <a:rPr lang="en-US" sz="2200" i="0" u="none" strike="noStrike" dirty="0">
                <a:effectLst/>
                <a:latin typeface="Arial" panose="020B0604020202020204" pitchFamily="34" charset="0"/>
              </a:rPr>
              <a:t>Building trust between impacted communities and healthcare is important. Valuing and respecting the expertise of community leaders is important to better serve impacted communities. </a:t>
            </a:r>
          </a:p>
          <a:p>
            <a:pPr marL="457200" indent="-457200">
              <a:buFont typeface="+mj-lt"/>
              <a:buAutoNum type="arabicPeriod"/>
            </a:pPr>
            <a:r>
              <a:rPr lang="en-US" sz="2200" i="0" u="none" strike="noStrike" dirty="0">
                <a:effectLst/>
                <a:latin typeface="Arial" panose="020B0604020202020204" pitchFamily="34" charset="0"/>
              </a:rPr>
              <a:t>There are a number of issues related to trust and listening to patients that healthcare must address.</a:t>
            </a:r>
            <a:endParaRPr lang="en-US" sz="2200" dirty="0">
              <a:latin typeface="Arial" panose="020B0604020202020204" pitchFamily="34" charset="0"/>
            </a:endParaRPr>
          </a:p>
          <a:p>
            <a:pPr marL="457200" indent="-457200">
              <a:buFont typeface="+mj-lt"/>
              <a:buAutoNum type="arabicPeriod"/>
            </a:pPr>
            <a:r>
              <a:rPr lang="en-US" sz="2200" i="0" u="none" strike="noStrike" dirty="0">
                <a:effectLst/>
                <a:latin typeface="Arial" panose="020B0604020202020204" pitchFamily="34" charset="0"/>
              </a:rPr>
              <a:t>End of life planning is not the norm in some impacted communities, and having conversations to end treatment can be difficult. </a:t>
            </a:r>
            <a:endParaRPr lang="en-US" sz="2200" dirty="0"/>
          </a:p>
        </p:txBody>
      </p:sp>
      <p:sp>
        <p:nvSpPr>
          <p:cNvPr id="4" name="Slide Number Placeholder 3">
            <a:extLst>
              <a:ext uri="{FF2B5EF4-FFF2-40B4-BE49-F238E27FC236}">
                <a16:creationId xmlns:a16="http://schemas.microsoft.com/office/drawing/2014/main" id="{E471363A-DB67-4F60-A2A8-89D2BFC4898B}"/>
              </a:ext>
            </a:extLst>
          </p:cNvPr>
          <p:cNvSpPr>
            <a:spLocks noGrp="1"/>
          </p:cNvSpPr>
          <p:nvPr>
            <p:ph type="sldNum" sz="quarter" idx="11"/>
          </p:nvPr>
        </p:nvSpPr>
        <p:spPr/>
        <p:txBody>
          <a:bodyPr/>
          <a:lstStyle/>
          <a:p>
            <a:pPr>
              <a:defRPr/>
            </a:pPr>
            <a:fld id="{678D0E47-2870-4D7F-9E5B-E656D1108487}" type="slidenum">
              <a:rPr lang="en-US" altLang="en-US" smtClean="0"/>
              <a:pPr>
                <a:defRPr/>
              </a:pPr>
              <a:t>24</a:t>
            </a:fld>
            <a:endParaRPr lang="en-US" altLang="en-US"/>
          </a:p>
        </p:txBody>
      </p:sp>
    </p:spTree>
    <p:extLst>
      <p:ext uri="{BB962C8B-B14F-4D97-AF65-F5344CB8AC3E}">
        <p14:creationId xmlns:p14="http://schemas.microsoft.com/office/powerpoint/2010/main" val="1511131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4B6A6E-4CE5-4F9F-BD1A-D2102BAD6677}"/>
              </a:ext>
            </a:extLst>
          </p:cNvPr>
          <p:cNvSpPr>
            <a:spLocks noGrp="1"/>
          </p:cNvSpPr>
          <p:nvPr>
            <p:ph type="title"/>
          </p:nvPr>
        </p:nvSpPr>
        <p:spPr/>
        <p:txBody>
          <a:bodyPr/>
          <a:lstStyle/>
          <a:p>
            <a:r>
              <a:rPr lang="en-US"/>
              <a:t>Public Comment</a:t>
            </a:r>
          </a:p>
        </p:txBody>
      </p:sp>
      <p:sp>
        <p:nvSpPr>
          <p:cNvPr id="4" name="Slide Number Placeholder 3">
            <a:extLst>
              <a:ext uri="{FF2B5EF4-FFF2-40B4-BE49-F238E27FC236}">
                <a16:creationId xmlns:a16="http://schemas.microsoft.com/office/drawing/2014/main" id="{D163F818-6DE8-4409-9DE4-A35D5E1240A0}"/>
              </a:ext>
            </a:extLst>
          </p:cNvPr>
          <p:cNvSpPr>
            <a:spLocks noGrp="1"/>
          </p:cNvSpPr>
          <p:nvPr>
            <p:ph type="sldNum" sz="quarter" idx="11"/>
          </p:nvPr>
        </p:nvSpPr>
        <p:spPr/>
        <p:txBody>
          <a:bodyPr/>
          <a:lstStyle/>
          <a:p>
            <a:pPr>
              <a:defRPr/>
            </a:pPr>
            <a:fld id="{678D0E47-2870-4D7F-9E5B-E656D1108487}" type="slidenum">
              <a:rPr lang="en-US" altLang="en-US" smtClean="0"/>
              <a:pPr>
                <a:defRPr/>
              </a:pPr>
              <a:t>25</a:t>
            </a:fld>
            <a:endParaRPr lang="en-US" altLang="en-US"/>
          </a:p>
        </p:txBody>
      </p:sp>
    </p:spTree>
    <p:extLst>
      <p:ext uri="{BB962C8B-B14F-4D97-AF65-F5344CB8AC3E}">
        <p14:creationId xmlns:p14="http://schemas.microsoft.com/office/powerpoint/2010/main" val="1941485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637D-9584-4533-BE22-05AA24BE9DD9}"/>
              </a:ext>
            </a:extLst>
          </p:cNvPr>
          <p:cNvSpPr>
            <a:spLocks noGrp="1"/>
          </p:cNvSpPr>
          <p:nvPr>
            <p:ph type="title"/>
          </p:nvPr>
        </p:nvSpPr>
        <p:spPr/>
        <p:txBody>
          <a:bodyPr/>
          <a:lstStyle/>
          <a:p>
            <a:r>
              <a:rPr lang="en-US"/>
              <a:t>Break</a:t>
            </a:r>
          </a:p>
        </p:txBody>
      </p:sp>
      <p:sp>
        <p:nvSpPr>
          <p:cNvPr id="4" name="Slide Number Placeholder 3">
            <a:extLst>
              <a:ext uri="{FF2B5EF4-FFF2-40B4-BE49-F238E27FC236}">
                <a16:creationId xmlns:a16="http://schemas.microsoft.com/office/drawing/2014/main" id="{4EF8430F-03D5-4ECB-8C03-D1B05828F671}"/>
              </a:ext>
            </a:extLst>
          </p:cNvPr>
          <p:cNvSpPr>
            <a:spLocks noGrp="1"/>
          </p:cNvSpPr>
          <p:nvPr>
            <p:ph type="sldNum" sz="quarter" idx="11"/>
          </p:nvPr>
        </p:nvSpPr>
        <p:spPr/>
        <p:txBody>
          <a:bodyPr/>
          <a:lstStyle/>
          <a:p>
            <a:pPr>
              <a:defRPr/>
            </a:pPr>
            <a:fld id="{DB2CD222-6AD2-4E92-97F8-569B95AFE93E}" type="slidenum">
              <a:rPr lang="en-US" altLang="en-US" smtClean="0"/>
              <a:pPr>
                <a:defRPr/>
              </a:pPr>
              <a:t>26</a:t>
            </a:fld>
            <a:endParaRPr lang="en-US" altLang="en-US"/>
          </a:p>
        </p:txBody>
      </p:sp>
    </p:spTree>
    <p:extLst>
      <p:ext uri="{BB962C8B-B14F-4D97-AF65-F5344CB8AC3E}">
        <p14:creationId xmlns:p14="http://schemas.microsoft.com/office/powerpoint/2010/main" val="2780151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D84D6-F171-4A6C-9D36-D32986F92429}"/>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Multi-criteria Approaches</a:t>
            </a:r>
            <a:endParaRPr lang="en-US"/>
          </a:p>
        </p:txBody>
      </p:sp>
      <p:sp>
        <p:nvSpPr>
          <p:cNvPr id="4" name="Slide Number Placeholder 3">
            <a:extLst>
              <a:ext uri="{FF2B5EF4-FFF2-40B4-BE49-F238E27FC236}">
                <a16:creationId xmlns:a16="http://schemas.microsoft.com/office/drawing/2014/main" id="{A09587CD-3359-438E-A626-AC092685E3B4}"/>
              </a:ext>
            </a:extLst>
          </p:cNvPr>
          <p:cNvSpPr>
            <a:spLocks noGrp="1"/>
          </p:cNvSpPr>
          <p:nvPr>
            <p:ph type="sldNum" sz="quarter" idx="11"/>
          </p:nvPr>
        </p:nvSpPr>
        <p:spPr/>
        <p:txBody>
          <a:bodyPr/>
          <a:lstStyle/>
          <a:p>
            <a:pPr>
              <a:defRPr/>
            </a:pPr>
            <a:fld id="{DB2CD222-6AD2-4E92-97F8-569B95AFE93E}" type="slidenum">
              <a:rPr lang="en-US" altLang="en-US" smtClean="0"/>
              <a:pPr>
                <a:defRPr/>
              </a:pPr>
              <a:t>27</a:t>
            </a:fld>
            <a:endParaRPr lang="en-US" altLang="en-US"/>
          </a:p>
        </p:txBody>
      </p:sp>
    </p:spTree>
    <p:extLst>
      <p:ext uri="{BB962C8B-B14F-4D97-AF65-F5344CB8AC3E}">
        <p14:creationId xmlns:p14="http://schemas.microsoft.com/office/powerpoint/2010/main" val="159643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C0C7F5-E78C-4553-A127-20F1C0E276AB}"/>
              </a:ext>
            </a:extLst>
          </p:cNvPr>
          <p:cNvSpPr>
            <a:spLocks noGrp="1"/>
          </p:cNvSpPr>
          <p:nvPr>
            <p:ph idx="1"/>
          </p:nvPr>
        </p:nvSpPr>
        <p:spPr>
          <a:xfrm>
            <a:off x="609600" y="1604431"/>
            <a:ext cx="11068050" cy="4193913"/>
          </a:xfrm>
        </p:spPr>
        <p:txBody>
          <a:bodyPr/>
          <a:lstStyle/>
          <a:p>
            <a:r>
              <a:rPr lang="en-US" sz="2800">
                <a:latin typeface="Calibri" panose="020F0502020204030204" pitchFamily="34" charset="0"/>
                <a:cs typeface="Calibri" panose="020F0502020204030204" pitchFamily="34" charset="0"/>
              </a:rPr>
              <a:t>During crisis care, “</a:t>
            </a:r>
            <a:r>
              <a:rPr lang="en-US" sz="2800" b="1">
                <a:latin typeface="Calibri" panose="020F0502020204030204" pitchFamily="34" charset="0"/>
                <a:cs typeface="Calibri" panose="020F0502020204030204" pitchFamily="34" charset="0"/>
              </a:rPr>
              <a:t>triage</a:t>
            </a:r>
            <a:r>
              <a:rPr lang="en-US" sz="2800">
                <a:latin typeface="Calibri" panose="020F0502020204030204" pitchFamily="34" charset="0"/>
                <a:cs typeface="Calibri" panose="020F0502020204030204" pitchFamily="34" charset="0"/>
              </a:rPr>
              <a:t>” refers to the prioritization process to determine which patient(s) will receive life-saving resources when there are not enough for everyone who needs them</a:t>
            </a:r>
          </a:p>
          <a:p>
            <a:pPr lvl="1"/>
            <a:r>
              <a:rPr lang="en-US">
                <a:latin typeface="Calibri" panose="020F0502020204030204" pitchFamily="34" charset="0"/>
                <a:cs typeface="Calibri" panose="020F0502020204030204" pitchFamily="34" charset="0"/>
              </a:rPr>
              <a:t>Triage is also called “resource allocation”</a:t>
            </a:r>
          </a:p>
          <a:p>
            <a:endParaRPr lang="en-US" sz="2800">
              <a:latin typeface="Calibri" panose="020F0502020204030204" pitchFamily="34" charset="0"/>
              <a:cs typeface="Calibri" panose="020F0502020204030204" pitchFamily="34" charset="0"/>
            </a:endParaRPr>
          </a:p>
          <a:p>
            <a:r>
              <a:rPr lang="en-US" sz="2800" b="1">
                <a:latin typeface="Calibri" panose="020F0502020204030204" pitchFamily="34" charset="0"/>
                <a:cs typeface="Calibri" panose="020F0502020204030204" pitchFamily="34" charset="0"/>
              </a:rPr>
              <a:t>ORAAC focus</a:t>
            </a:r>
            <a:r>
              <a:rPr lang="en-US" sz="2800">
                <a:latin typeface="Calibri" panose="020F0502020204030204" pitchFamily="34" charset="0"/>
                <a:cs typeface="Calibri" panose="020F0502020204030204" pitchFamily="34" charset="0"/>
              </a:rPr>
              <a:t>: provide recommendations to OHA regarding how to distribute limited, life-saving health care resources during an emergency or disaster when there are not enough for everyone</a:t>
            </a:r>
          </a:p>
          <a:p>
            <a:endParaRPr lang="en-US" sz="2800">
              <a:solidFill>
                <a:schemeClr val="accent1"/>
              </a:solidFill>
            </a:endParaRPr>
          </a:p>
          <a:p>
            <a:endParaRPr lang="en-US" sz="2000">
              <a:solidFill>
                <a:schemeClr val="accent1"/>
              </a:solidFill>
            </a:endParaRPr>
          </a:p>
          <a:p>
            <a:endParaRPr lang="en-US"/>
          </a:p>
        </p:txBody>
      </p:sp>
      <p:sp>
        <p:nvSpPr>
          <p:cNvPr id="3" name="Title 2">
            <a:extLst>
              <a:ext uri="{FF2B5EF4-FFF2-40B4-BE49-F238E27FC236}">
                <a16:creationId xmlns:a16="http://schemas.microsoft.com/office/drawing/2014/main" id="{B5034B5D-08A1-4909-B407-50A79D689095}"/>
              </a:ext>
            </a:extLst>
          </p:cNvPr>
          <p:cNvSpPr>
            <a:spLocks noGrp="1"/>
          </p:cNvSpPr>
          <p:nvPr>
            <p:ph type="title"/>
          </p:nvPr>
        </p:nvSpPr>
        <p:spPr/>
        <p:txBody>
          <a:bodyPr/>
          <a:lstStyle/>
          <a:p>
            <a:r>
              <a:rPr lang="en-US"/>
              <a:t>Review: Triage in Crisis Care Guidelines</a:t>
            </a:r>
          </a:p>
        </p:txBody>
      </p:sp>
    </p:spTree>
    <p:extLst>
      <p:ext uri="{BB962C8B-B14F-4D97-AF65-F5344CB8AC3E}">
        <p14:creationId xmlns:p14="http://schemas.microsoft.com/office/powerpoint/2010/main" val="2642419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7310F58-143F-4041-9780-6664F1664F86}"/>
              </a:ext>
            </a:extLst>
          </p:cNvPr>
          <p:cNvSpPr>
            <a:spLocks noGrp="1"/>
          </p:cNvSpPr>
          <p:nvPr>
            <p:ph idx="1"/>
          </p:nvPr>
        </p:nvSpPr>
        <p:spPr/>
        <p:txBody>
          <a:bodyPr/>
          <a:lstStyle/>
          <a:p>
            <a:r>
              <a:rPr lang="en-US" sz="2800">
                <a:latin typeface="Calibri" panose="020F0502020204030204" pitchFamily="34" charset="0"/>
                <a:cs typeface="Calibri" panose="020F0502020204030204" pitchFamily="34" charset="0"/>
              </a:rPr>
              <a:t>Crisis care guidelines often utilize multiple criteria for resource allocation (called a “multi-criteria approach”) rather than a single decision-making factor</a:t>
            </a:r>
          </a:p>
          <a:p>
            <a:endParaRPr lang="en-US" sz="1200">
              <a:latin typeface="Calibri" panose="020F0502020204030204" pitchFamily="34" charset="0"/>
              <a:cs typeface="Calibri" panose="020F0502020204030204" pitchFamily="34" charset="0"/>
            </a:endParaRPr>
          </a:p>
          <a:p>
            <a:r>
              <a:rPr lang="en-US" sz="2800">
                <a:latin typeface="Calibri" panose="020F0502020204030204" pitchFamily="34" charset="0"/>
                <a:cs typeface="Calibri" panose="020F0502020204030204" pitchFamily="34" charset="0"/>
              </a:rPr>
              <a:t>Choices to consider when choosing a multi-criteria approach include, but are not limited to: </a:t>
            </a:r>
          </a:p>
          <a:p>
            <a:pPr lvl="1"/>
            <a:r>
              <a:rPr lang="en-US" sz="2400">
                <a:latin typeface="Calibri" panose="020F0502020204030204" pitchFamily="34" charset="0"/>
                <a:cs typeface="Calibri" panose="020F0502020204030204" pitchFamily="34" charset="0"/>
              </a:rPr>
              <a:t>which criteria to include;</a:t>
            </a:r>
          </a:p>
          <a:p>
            <a:pPr lvl="1"/>
            <a:r>
              <a:rPr lang="en-US" sz="2400">
                <a:latin typeface="Calibri" panose="020F0502020204030204" pitchFamily="34" charset="0"/>
                <a:cs typeface="Calibri" panose="020F0502020204030204" pitchFamily="34" charset="0"/>
              </a:rPr>
              <a:t>what their underlying justification is;</a:t>
            </a:r>
          </a:p>
          <a:p>
            <a:pPr lvl="1"/>
            <a:r>
              <a:rPr lang="en-US" sz="2400">
                <a:latin typeface="Calibri" panose="020F0502020204030204" pitchFamily="34" charset="0"/>
                <a:cs typeface="Calibri" panose="020F0502020204030204" pitchFamily="34" charset="0"/>
              </a:rPr>
              <a:t>what “weight” (or importance) is given to each of the criterion; and </a:t>
            </a:r>
          </a:p>
          <a:p>
            <a:pPr lvl="1"/>
            <a:r>
              <a:rPr lang="en-US" sz="2400">
                <a:latin typeface="Calibri" panose="020F0502020204030204" pitchFamily="34" charset="0"/>
                <a:cs typeface="Calibri" panose="020F0502020204030204" pitchFamily="34" charset="0"/>
              </a:rPr>
              <a:t>the sequence in which they are applied.</a:t>
            </a:r>
          </a:p>
        </p:txBody>
      </p:sp>
      <p:sp>
        <p:nvSpPr>
          <p:cNvPr id="6" name="Title 5">
            <a:extLst>
              <a:ext uri="{FF2B5EF4-FFF2-40B4-BE49-F238E27FC236}">
                <a16:creationId xmlns:a16="http://schemas.microsoft.com/office/drawing/2014/main" id="{954FDA8D-29A9-4C82-8542-852D304E327E}"/>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Multi-Criteria Triage Options</a:t>
            </a:r>
          </a:p>
        </p:txBody>
      </p:sp>
    </p:spTree>
    <p:extLst>
      <p:ext uri="{BB962C8B-B14F-4D97-AF65-F5344CB8AC3E}">
        <p14:creationId xmlns:p14="http://schemas.microsoft.com/office/powerpoint/2010/main" val="3796839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39704-9341-4113-89D0-4C76FB68D257}"/>
              </a:ext>
            </a:extLst>
          </p:cNvPr>
          <p:cNvSpPr>
            <a:spLocks noGrp="1"/>
          </p:cNvSpPr>
          <p:nvPr>
            <p:ph type="title"/>
          </p:nvPr>
        </p:nvSpPr>
        <p:spPr>
          <a:xfrm>
            <a:off x="337351" y="52383"/>
            <a:ext cx="9873449" cy="1439862"/>
          </a:xfrm>
        </p:spPr>
        <p:txBody>
          <a:bodyPr/>
          <a:lstStyle/>
          <a:p>
            <a:r>
              <a:rPr lang="en-US" sz="4400">
                <a:latin typeface="Arial" panose="020B0604020202020204" pitchFamily="34" charset="0"/>
                <a:cs typeface="Arial" panose="020B0604020202020204" pitchFamily="34" charset="0"/>
              </a:rPr>
              <a:t>Spoken Language Interpretation</a:t>
            </a:r>
          </a:p>
        </p:txBody>
      </p:sp>
      <p:sp>
        <p:nvSpPr>
          <p:cNvPr id="4" name="TextBox 3">
            <a:extLst>
              <a:ext uri="{FF2B5EF4-FFF2-40B4-BE49-F238E27FC236}">
                <a16:creationId xmlns:a16="http://schemas.microsoft.com/office/drawing/2014/main" id="{3B26D755-A558-43EE-88BB-64D1A31F6CBA}"/>
              </a:ext>
            </a:extLst>
          </p:cNvPr>
          <p:cNvSpPr txBox="1"/>
          <p:nvPr/>
        </p:nvSpPr>
        <p:spPr>
          <a:xfrm>
            <a:off x="685800" y="4641436"/>
            <a:ext cx="11201400" cy="3416320"/>
          </a:xfrm>
          <a:prstGeom prst="rect">
            <a:avLst/>
          </a:prstGeom>
          <a:noFill/>
        </p:spPr>
        <p:txBody>
          <a:bodyPr wrap="square" rtlCol="0">
            <a:spAutoFit/>
          </a:bodyPr>
          <a:lstStyle/>
          <a:p>
            <a:pPr marL="285750" indent="-285750">
              <a:buFont typeface="Arial" panose="020B0604020202020204" pitchFamily="34" charset="0"/>
              <a:buChar char="•"/>
            </a:pPr>
            <a:r>
              <a:rPr lang="en-US" sz="2400">
                <a:solidFill>
                  <a:srgbClr val="005595"/>
                </a:solidFill>
                <a:latin typeface="Arial" panose="020B0604020202020204" pitchFamily="34" charset="0"/>
                <a:cs typeface="Arial" panose="020B0604020202020204" pitchFamily="34" charset="0"/>
              </a:rPr>
              <a:t>Click the globe to enable interpretation options.  </a:t>
            </a:r>
          </a:p>
          <a:p>
            <a:pPr marL="285750" indent="-285750">
              <a:buFont typeface="Arial" panose="020B0604020202020204" pitchFamily="34" charset="0"/>
              <a:buChar char="•"/>
            </a:pPr>
            <a:r>
              <a:rPr lang="en-US" sz="2400">
                <a:solidFill>
                  <a:srgbClr val="005595"/>
                </a:solidFill>
                <a:latin typeface="Arial" panose="020B0604020202020204" pitchFamily="34" charset="0"/>
                <a:cs typeface="Arial" panose="020B0604020202020204" pitchFamily="34" charset="0"/>
              </a:rPr>
              <a:t>Select the language. </a:t>
            </a:r>
          </a:p>
          <a:p>
            <a:pPr marL="285750" indent="-285750">
              <a:buFont typeface="Arial" panose="020B0604020202020204" pitchFamily="34" charset="0"/>
              <a:buChar char="•"/>
            </a:pPr>
            <a:r>
              <a:rPr lang="en-US" sz="2400">
                <a:solidFill>
                  <a:srgbClr val="005595"/>
                </a:solidFill>
                <a:latin typeface="Arial" panose="020B0604020202020204" pitchFamily="34" charset="0"/>
              </a:rPr>
              <a:t>You can choose to hear the original audio at a lower volume or select “mute original audio” to stop hearing the original audio.</a:t>
            </a: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p>
        </p:txBody>
      </p:sp>
      <p:pic>
        <p:nvPicPr>
          <p:cNvPr id="11" name="Picture 10" descr="This is a picture of the Zoom control panel, gray words on a black background. Circle surrounding Interpretation globe logo. The arrow next to Interpretation is clicked and shows a menu with the options: for Off, English, Russian and manage language interpretation.">
            <a:extLst>
              <a:ext uri="{FF2B5EF4-FFF2-40B4-BE49-F238E27FC236}">
                <a16:creationId xmlns:a16="http://schemas.microsoft.com/office/drawing/2014/main" id="{9ECC22C3-F7FA-46FC-80AA-43FD3D16926D}"/>
              </a:ext>
            </a:extLst>
          </p:cNvPr>
          <p:cNvPicPr>
            <a:picLocks noChangeAspect="1"/>
          </p:cNvPicPr>
          <p:nvPr/>
        </p:nvPicPr>
        <p:blipFill>
          <a:blip r:embed="rId3"/>
          <a:stretch>
            <a:fillRect/>
          </a:stretch>
        </p:blipFill>
        <p:spPr>
          <a:xfrm>
            <a:off x="4179292" y="1143000"/>
            <a:ext cx="3833416" cy="3331116"/>
          </a:xfrm>
          <a:prstGeom prst="rect">
            <a:avLst/>
          </a:prstGeom>
        </p:spPr>
      </p:pic>
      <p:sp>
        <p:nvSpPr>
          <p:cNvPr id="12" name="Oval 11">
            <a:extLst>
              <a:ext uri="{FF2B5EF4-FFF2-40B4-BE49-F238E27FC236}">
                <a16:creationId xmlns:a16="http://schemas.microsoft.com/office/drawing/2014/main" id="{440E73C8-D4BC-403F-BC06-4DC5E309120F}"/>
              </a:ext>
              <a:ext uri="{C183D7F6-B498-43B3-948B-1728B52AA6E4}">
                <adec:decorative xmlns:adec="http://schemas.microsoft.com/office/drawing/2017/decorative" val="1"/>
              </a:ext>
            </a:extLst>
          </p:cNvPr>
          <p:cNvSpPr/>
          <p:nvPr/>
        </p:nvSpPr>
        <p:spPr>
          <a:xfrm>
            <a:off x="4771213" y="3720312"/>
            <a:ext cx="1425640" cy="92112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530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0B4E-A4DB-40E7-A914-654D5C00F4D0}"/>
              </a:ext>
            </a:extLst>
          </p:cNvPr>
          <p:cNvSpPr>
            <a:spLocks noGrp="1"/>
          </p:cNvSpPr>
          <p:nvPr>
            <p:ph type="title"/>
          </p:nvPr>
        </p:nvSpPr>
        <p:spPr/>
        <p:txBody>
          <a:bodyPr/>
          <a:lstStyle/>
          <a:p>
            <a:r>
              <a:rPr lang="en-US"/>
              <a:t>Example steps for any crisis care triage approach:</a:t>
            </a:r>
          </a:p>
        </p:txBody>
      </p:sp>
      <p:sp>
        <p:nvSpPr>
          <p:cNvPr id="4" name="Slide Number Placeholder 3">
            <a:extLst>
              <a:ext uri="{FF2B5EF4-FFF2-40B4-BE49-F238E27FC236}">
                <a16:creationId xmlns:a16="http://schemas.microsoft.com/office/drawing/2014/main" id="{183F462C-89AD-4D7D-869A-93A994C97F6F}"/>
              </a:ext>
            </a:extLst>
          </p:cNvPr>
          <p:cNvSpPr>
            <a:spLocks noGrp="1"/>
          </p:cNvSpPr>
          <p:nvPr>
            <p:ph type="sldNum" sz="quarter" idx="11"/>
          </p:nvPr>
        </p:nvSpPr>
        <p:spPr/>
        <p:txBody>
          <a:bodyPr/>
          <a:lstStyle/>
          <a:p>
            <a:pPr>
              <a:defRPr/>
            </a:pPr>
            <a:fld id="{DB2CD222-6AD2-4E92-97F8-569B95AFE93E}" type="slidenum">
              <a:rPr lang="en-US" altLang="en-US" smtClean="0"/>
              <a:pPr>
                <a:defRPr/>
              </a:pPr>
              <a:t>30</a:t>
            </a:fld>
            <a:endParaRPr lang="en-US" altLang="en-US"/>
          </a:p>
        </p:txBody>
      </p:sp>
    </p:spTree>
    <p:extLst>
      <p:ext uri="{BB962C8B-B14F-4D97-AF65-F5344CB8AC3E}">
        <p14:creationId xmlns:p14="http://schemas.microsoft.com/office/powerpoint/2010/main" val="3757023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502E5-2DBB-428E-890A-FAEF82E1C48E}"/>
              </a:ext>
            </a:extLst>
          </p:cNvPr>
          <p:cNvSpPr>
            <a:spLocks noGrp="1"/>
          </p:cNvSpPr>
          <p:nvPr>
            <p:ph type="title"/>
          </p:nvPr>
        </p:nvSpPr>
        <p:spPr/>
        <p:txBody>
          <a:bodyPr/>
          <a:lstStyle/>
          <a:p>
            <a:r>
              <a:rPr lang="en-US"/>
              <a:t>Pre-triage Steps</a:t>
            </a:r>
          </a:p>
        </p:txBody>
      </p:sp>
      <p:sp>
        <p:nvSpPr>
          <p:cNvPr id="3" name="Content Placeholder 2">
            <a:extLst>
              <a:ext uri="{FF2B5EF4-FFF2-40B4-BE49-F238E27FC236}">
                <a16:creationId xmlns:a16="http://schemas.microsoft.com/office/drawing/2014/main" id="{3932C6B5-87D3-4034-B5CF-5798C8FB10EE}"/>
              </a:ext>
            </a:extLst>
          </p:cNvPr>
          <p:cNvSpPr>
            <a:spLocks noGrp="1"/>
          </p:cNvSpPr>
          <p:nvPr>
            <p:ph idx="1"/>
          </p:nvPr>
        </p:nvSpPr>
        <p:spPr/>
        <p:txBody>
          <a:bodyPr/>
          <a:lstStyle/>
          <a:p>
            <a:r>
              <a:rPr lang="en-US"/>
              <a:t>Confirm that patient requires the identified resource     (e.g., meets admission criteria to the intensive care unit)</a:t>
            </a:r>
          </a:p>
          <a:p>
            <a:r>
              <a:rPr lang="en-US"/>
              <a:t>Confirm patient preferences for care</a:t>
            </a:r>
          </a:p>
          <a:p>
            <a:r>
              <a:rPr lang="en-US"/>
              <a:t>Determine whether adequate resources exist to serve all patients</a:t>
            </a:r>
          </a:p>
          <a:p>
            <a:pPr lvl="1"/>
            <a:r>
              <a:rPr lang="en-US"/>
              <a:t>If not, move to crisis care triage</a:t>
            </a:r>
          </a:p>
          <a:p>
            <a:endParaRPr lang="en-US"/>
          </a:p>
        </p:txBody>
      </p:sp>
      <p:sp>
        <p:nvSpPr>
          <p:cNvPr id="4" name="Slide Number Placeholder 3">
            <a:extLst>
              <a:ext uri="{FF2B5EF4-FFF2-40B4-BE49-F238E27FC236}">
                <a16:creationId xmlns:a16="http://schemas.microsoft.com/office/drawing/2014/main" id="{5D612E6D-AE28-437A-9A5B-8FB151A30710}"/>
              </a:ext>
            </a:extLst>
          </p:cNvPr>
          <p:cNvSpPr>
            <a:spLocks noGrp="1"/>
          </p:cNvSpPr>
          <p:nvPr>
            <p:ph type="sldNum" sz="quarter" idx="11"/>
          </p:nvPr>
        </p:nvSpPr>
        <p:spPr/>
        <p:txBody>
          <a:bodyPr/>
          <a:lstStyle/>
          <a:p>
            <a:pPr>
              <a:defRPr/>
            </a:pPr>
            <a:fld id="{678D0E47-2870-4D7F-9E5B-E656D1108487}" type="slidenum">
              <a:rPr lang="en-US" altLang="en-US" smtClean="0"/>
              <a:pPr>
                <a:defRPr/>
              </a:pPr>
              <a:t>31</a:t>
            </a:fld>
            <a:endParaRPr lang="en-US" altLang="en-US"/>
          </a:p>
        </p:txBody>
      </p:sp>
    </p:spTree>
    <p:extLst>
      <p:ext uri="{BB962C8B-B14F-4D97-AF65-F5344CB8AC3E}">
        <p14:creationId xmlns:p14="http://schemas.microsoft.com/office/powerpoint/2010/main" val="2635840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E48F2-ABA9-49DA-890C-B628A5361DC2}"/>
              </a:ext>
            </a:extLst>
          </p:cNvPr>
          <p:cNvSpPr>
            <a:spLocks noGrp="1"/>
          </p:cNvSpPr>
          <p:nvPr>
            <p:ph type="title"/>
          </p:nvPr>
        </p:nvSpPr>
        <p:spPr/>
        <p:txBody>
          <a:bodyPr>
            <a:normAutofit fontScale="90000"/>
          </a:bodyPr>
          <a:lstStyle/>
          <a:p>
            <a:br>
              <a:rPr lang="en-US"/>
            </a:br>
            <a:r>
              <a:rPr lang="en-US"/>
              <a:t>General Crisis Care Triage Steps</a:t>
            </a:r>
          </a:p>
        </p:txBody>
      </p:sp>
      <p:graphicFrame>
        <p:nvGraphicFramePr>
          <p:cNvPr id="5" name="Content Placeholder 4">
            <a:extLst>
              <a:ext uri="{FF2B5EF4-FFF2-40B4-BE49-F238E27FC236}">
                <a16:creationId xmlns:a16="http://schemas.microsoft.com/office/drawing/2014/main" id="{2CB498DB-C02D-4C99-96A2-1977429D25DF}"/>
              </a:ext>
            </a:extLst>
          </p:cNvPr>
          <p:cNvGraphicFramePr>
            <a:graphicFrameLocks noGrp="1"/>
          </p:cNvGraphicFramePr>
          <p:nvPr>
            <p:ph idx="1"/>
            <p:extLst>
              <p:ext uri="{D42A27DB-BD31-4B8C-83A1-F6EECF244321}">
                <p14:modId xmlns:p14="http://schemas.microsoft.com/office/powerpoint/2010/main" val="3327413401"/>
              </p:ext>
            </p:extLst>
          </p:nvPr>
        </p:nvGraphicFramePr>
        <p:xfrm>
          <a:off x="838200" y="3048000"/>
          <a:ext cx="10515600" cy="2543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4304D0-F5BB-44D1-83A3-4FF0D1A724A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7E7B51-E6D1-4D1B-8966-DEFF48A7E213}" type="slidenum">
              <a:rPr lang="en-US" smtClean="0"/>
              <a:pPr/>
              <a:t>32</a:t>
            </a:fld>
            <a:endParaRPr lang="en-US"/>
          </a:p>
        </p:txBody>
      </p:sp>
      <p:sp>
        <p:nvSpPr>
          <p:cNvPr id="6" name="TextBox 5">
            <a:extLst>
              <a:ext uri="{FF2B5EF4-FFF2-40B4-BE49-F238E27FC236}">
                <a16:creationId xmlns:a16="http://schemas.microsoft.com/office/drawing/2014/main" id="{9BDA5DDD-F5F4-4B02-AACD-6710996CEAAD}"/>
              </a:ext>
            </a:extLst>
          </p:cNvPr>
          <p:cNvSpPr txBox="1"/>
          <p:nvPr/>
        </p:nvSpPr>
        <p:spPr>
          <a:xfrm>
            <a:off x="723900" y="1755765"/>
            <a:ext cx="10744200" cy="954107"/>
          </a:xfrm>
          <a:prstGeom prst="rect">
            <a:avLst/>
          </a:prstGeom>
          <a:noFill/>
        </p:spPr>
        <p:txBody>
          <a:bodyPr wrap="square" rtlCol="0">
            <a:spAutoFit/>
          </a:bodyPr>
          <a:lstStyle/>
          <a:p>
            <a:r>
              <a:rPr lang="en-US" sz="2800">
                <a:solidFill>
                  <a:srgbClr val="005595"/>
                </a:solidFill>
                <a:latin typeface="Calibri" panose="020F0502020204030204" pitchFamily="34" charset="0"/>
                <a:cs typeface="Calibri" panose="020F0502020204030204" pitchFamily="34" charset="0"/>
              </a:rPr>
              <a:t>If there are not enough resource(s) for everyone who needs and desires the scarce resource, initiate the following four steps of crisis care triage:</a:t>
            </a:r>
          </a:p>
        </p:txBody>
      </p:sp>
    </p:spTree>
    <p:extLst>
      <p:ext uri="{BB962C8B-B14F-4D97-AF65-F5344CB8AC3E}">
        <p14:creationId xmlns:p14="http://schemas.microsoft.com/office/powerpoint/2010/main" val="4052464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A4D1-B468-4909-9680-9490544E052F}"/>
              </a:ext>
            </a:extLst>
          </p:cNvPr>
          <p:cNvSpPr>
            <a:spLocks noGrp="1"/>
          </p:cNvSpPr>
          <p:nvPr>
            <p:ph type="title"/>
          </p:nvPr>
        </p:nvSpPr>
        <p:spPr/>
        <p:txBody>
          <a:bodyPr/>
          <a:lstStyle/>
          <a:p>
            <a:r>
              <a:rPr lang="en-US"/>
              <a:t>Triage: Step 1</a:t>
            </a:r>
          </a:p>
        </p:txBody>
      </p:sp>
      <p:sp>
        <p:nvSpPr>
          <p:cNvPr id="3" name="Content Placeholder 2">
            <a:extLst>
              <a:ext uri="{FF2B5EF4-FFF2-40B4-BE49-F238E27FC236}">
                <a16:creationId xmlns:a16="http://schemas.microsoft.com/office/drawing/2014/main" id="{EC33C3BA-01B0-49FC-B71F-EFC2BE57F4C9}"/>
              </a:ext>
            </a:extLst>
          </p:cNvPr>
          <p:cNvSpPr>
            <a:spLocks noGrp="1"/>
          </p:cNvSpPr>
          <p:nvPr>
            <p:ph idx="1"/>
          </p:nvPr>
        </p:nvSpPr>
        <p:spPr>
          <a:xfrm>
            <a:off x="838200" y="1825625"/>
            <a:ext cx="10515600" cy="4515214"/>
          </a:xfrm>
        </p:spPr>
        <p:txBody>
          <a:bodyPr>
            <a:normAutofit/>
          </a:bodyPr>
          <a:lstStyle/>
          <a:p>
            <a:r>
              <a:rPr lang="en-US" b="1"/>
              <a:t>Assess patients based on established triage criteria</a:t>
            </a:r>
          </a:p>
          <a:p>
            <a:pPr lvl="1"/>
            <a:r>
              <a:rPr lang="en-US"/>
              <a:t>For example, assess likelihood of survival to hospital discharge (“survivability”) based on:</a:t>
            </a:r>
          </a:p>
          <a:p>
            <a:pPr lvl="2"/>
            <a:r>
              <a:rPr lang="en-US"/>
              <a:t>Triage team (clinician) prognosis assessment; or</a:t>
            </a:r>
          </a:p>
          <a:p>
            <a:pPr lvl="2"/>
            <a:r>
              <a:rPr lang="en-US"/>
              <a:t>SOFA, </a:t>
            </a:r>
            <a:r>
              <a:rPr lang="en-US" err="1"/>
              <a:t>mSOFA</a:t>
            </a:r>
            <a:r>
              <a:rPr lang="en-US"/>
              <a:t>; or</a:t>
            </a:r>
          </a:p>
          <a:p>
            <a:pPr lvl="2"/>
            <a:r>
              <a:rPr lang="en-US"/>
              <a:t>Other survivability prognosis tool </a:t>
            </a:r>
          </a:p>
        </p:txBody>
      </p:sp>
      <p:sp>
        <p:nvSpPr>
          <p:cNvPr id="4" name="Slide Number Placeholder 3">
            <a:extLst>
              <a:ext uri="{FF2B5EF4-FFF2-40B4-BE49-F238E27FC236}">
                <a16:creationId xmlns:a16="http://schemas.microsoft.com/office/drawing/2014/main" id="{3A531CFC-66EB-4ECD-9BD3-CCFC49B56CC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7E7B51-E6D1-4D1B-8966-DEFF48A7E213}" type="slidenum">
              <a:rPr lang="en-US" smtClean="0"/>
              <a:pPr/>
              <a:t>33</a:t>
            </a:fld>
            <a:endParaRPr lang="en-US"/>
          </a:p>
        </p:txBody>
      </p:sp>
    </p:spTree>
    <p:extLst>
      <p:ext uri="{BB962C8B-B14F-4D97-AF65-F5344CB8AC3E}">
        <p14:creationId xmlns:p14="http://schemas.microsoft.com/office/powerpoint/2010/main" val="1946480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2E135-CA6C-4148-B9CA-14B2D3080B79}"/>
              </a:ext>
            </a:extLst>
          </p:cNvPr>
          <p:cNvSpPr>
            <a:spLocks noGrp="1"/>
          </p:cNvSpPr>
          <p:nvPr>
            <p:ph type="title"/>
          </p:nvPr>
        </p:nvSpPr>
        <p:spPr/>
        <p:txBody>
          <a:bodyPr/>
          <a:lstStyle/>
          <a:p>
            <a:r>
              <a:rPr lang="en-US"/>
              <a:t>Triage: Step 2</a:t>
            </a:r>
          </a:p>
        </p:txBody>
      </p:sp>
      <p:sp>
        <p:nvSpPr>
          <p:cNvPr id="3" name="Content Placeholder 2">
            <a:extLst>
              <a:ext uri="{FF2B5EF4-FFF2-40B4-BE49-F238E27FC236}">
                <a16:creationId xmlns:a16="http://schemas.microsoft.com/office/drawing/2014/main" id="{BC3C5903-57AD-42FF-95DA-84B27F577DE5}"/>
              </a:ext>
            </a:extLst>
          </p:cNvPr>
          <p:cNvSpPr>
            <a:spLocks noGrp="1"/>
          </p:cNvSpPr>
          <p:nvPr>
            <p:ph idx="1"/>
          </p:nvPr>
        </p:nvSpPr>
        <p:spPr/>
        <p:txBody>
          <a:bodyPr/>
          <a:lstStyle/>
          <a:p>
            <a:r>
              <a:rPr lang="en-US" b="1"/>
              <a:t>Assign triage priority score </a:t>
            </a:r>
            <a:r>
              <a:rPr lang="en-US"/>
              <a:t>based on step 1</a:t>
            </a:r>
          </a:p>
          <a:p>
            <a:pPr lvl="1"/>
            <a:r>
              <a:rPr lang="en-US"/>
              <a:t>For example, based on prognosis for hospital survival</a:t>
            </a:r>
          </a:p>
          <a:p>
            <a:pPr lvl="1"/>
            <a:r>
              <a:rPr lang="en-US"/>
              <a:t>Patients with highest likelihood to survive hospitalization receive priority first</a:t>
            </a:r>
          </a:p>
          <a:p>
            <a:endParaRPr lang="en-US" sz="800" b="1"/>
          </a:p>
          <a:p>
            <a:r>
              <a:rPr lang="en-US" b="1"/>
              <a:t>PAUSE and review</a:t>
            </a:r>
          </a:p>
          <a:p>
            <a:pPr lvl="1"/>
            <a:r>
              <a:rPr lang="en-US"/>
              <a:t>Is the scoring clinically consistent?</a:t>
            </a:r>
          </a:p>
          <a:p>
            <a:pPr lvl="1">
              <a:spcAft>
                <a:spcPts val="1200"/>
              </a:spcAft>
            </a:pPr>
            <a:r>
              <a:rPr lang="en-US"/>
              <a:t>Are there potential biases?</a:t>
            </a:r>
          </a:p>
        </p:txBody>
      </p:sp>
      <p:sp>
        <p:nvSpPr>
          <p:cNvPr id="4" name="Slide Number Placeholder 3">
            <a:extLst>
              <a:ext uri="{FF2B5EF4-FFF2-40B4-BE49-F238E27FC236}">
                <a16:creationId xmlns:a16="http://schemas.microsoft.com/office/drawing/2014/main" id="{F54940F4-0526-4898-AD02-331876E9C9E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7E7B51-E6D1-4D1B-8966-DEFF48A7E213}" type="slidenum">
              <a:rPr lang="en-US" smtClean="0"/>
              <a:pPr/>
              <a:t>34</a:t>
            </a:fld>
            <a:endParaRPr lang="en-US"/>
          </a:p>
        </p:txBody>
      </p:sp>
    </p:spTree>
    <p:extLst>
      <p:ext uri="{BB962C8B-B14F-4D97-AF65-F5344CB8AC3E}">
        <p14:creationId xmlns:p14="http://schemas.microsoft.com/office/powerpoint/2010/main" val="417934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9D94C-28C1-4B40-8895-4F2FD2F11197}"/>
              </a:ext>
            </a:extLst>
          </p:cNvPr>
          <p:cNvSpPr>
            <a:spLocks noGrp="1"/>
          </p:cNvSpPr>
          <p:nvPr>
            <p:ph type="title"/>
          </p:nvPr>
        </p:nvSpPr>
        <p:spPr/>
        <p:txBody>
          <a:bodyPr/>
          <a:lstStyle/>
          <a:p>
            <a:r>
              <a:rPr lang="en-US"/>
              <a:t>Triage: Step 3</a:t>
            </a:r>
          </a:p>
        </p:txBody>
      </p:sp>
      <p:sp>
        <p:nvSpPr>
          <p:cNvPr id="3" name="Content Placeholder 2">
            <a:extLst>
              <a:ext uri="{FF2B5EF4-FFF2-40B4-BE49-F238E27FC236}">
                <a16:creationId xmlns:a16="http://schemas.microsoft.com/office/drawing/2014/main" id="{2811D124-1EB2-4CAB-872E-B3C87010F281}"/>
              </a:ext>
            </a:extLst>
          </p:cNvPr>
          <p:cNvSpPr>
            <a:spLocks noGrp="1"/>
          </p:cNvSpPr>
          <p:nvPr>
            <p:ph idx="1"/>
          </p:nvPr>
        </p:nvSpPr>
        <p:spPr>
          <a:xfrm>
            <a:off x="609600" y="1219200"/>
            <a:ext cx="10972800" cy="5137150"/>
          </a:xfrm>
        </p:spPr>
        <p:txBody>
          <a:bodyPr/>
          <a:lstStyle/>
          <a:p>
            <a:r>
              <a:rPr lang="en-US" sz="2800" b="1"/>
              <a:t>Equal priority resolution process (tiebreaker)</a:t>
            </a:r>
            <a:r>
              <a:rPr lang="en-US" sz="2800"/>
              <a:t>: </a:t>
            </a:r>
          </a:p>
          <a:p>
            <a:pPr lvl="1"/>
            <a:r>
              <a:rPr lang="en-US"/>
              <a:t>In the case that two or more patients have the same triage priority score:</a:t>
            </a:r>
          </a:p>
          <a:p>
            <a:pPr lvl="2"/>
            <a:r>
              <a:rPr lang="en-US"/>
              <a:t>If one of the patients is already using the resource, the resource stays with that patient (e.g., per Oregon’s Interim Crisis Care Guidance)</a:t>
            </a:r>
          </a:p>
          <a:p>
            <a:pPr lvl="2"/>
            <a:r>
              <a:rPr lang="en-US"/>
              <a:t>If not, apply another tiebreaker (e.g., equitable chances)</a:t>
            </a:r>
          </a:p>
          <a:p>
            <a:pPr lvl="1"/>
            <a:endParaRPr lang="en-US" sz="800"/>
          </a:p>
          <a:p>
            <a:r>
              <a:rPr lang="en-US" sz="2800" b="1"/>
              <a:t>Confirm resource allocation decision and communicate </a:t>
            </a:r>
            <a:r>
              <a:rPr lang="en-US" sz="2800"/>
              <a:t>the triage priority score to the patient and clinical team</a:t>
            </a:r>
          </a:p>
          <a:p>
            <a:endParaRPr lang="en-US" sz="800"/>
          </a:p>
          <a:p>
            <a:r>
              <a:rPr lang="en-US" sz="2800"/>
              <a:t>Resource is then allocated to the appropriate patient</a:t>
            </a:r>
          </a:p>
          <a:p>
            <a:pPr marL="457200" lvl="1" indent="0">
              <a:buNone/>
            </a:pPr>
            <a:endParaRPr lang="en-US"/>
          </a:p>
          <a:p>
            <a:endParaRPr lang="en-US" sz="2800"/>
          </a:p>
        </p:txBody>
      </p:sp>
      <p:sp>
        <p:nvSpPr>
          <p:cNvPr id="4" name="Slide Number Placeholder 3">
            <a:extLst>
              <a:ext uri="{FF2B5EF4-FFF2-40B4-BE49-F238E27FC236}">
                <a16:creationId xmlns:a16="http://schemas.microsoft.com/office/drawing/2014/main" id="{D043481E-C43C-4654-9312-D83A58DC7A7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7E7B51-E6D1-4D1B-8966-DEFF48A7E213}" type="slidenum">
              <a:rPr lang="en-US" smtClean="0"/>
              <a:pPr/>
              <a:t>35</a:t>
            </a:fld>
            <a:endParaRPr lang="en-US"/>
          </a:p>
        </p:txBody>
      </p:sp>
    </p:spTree>
    <p:extLst>
      <p:ext uri="{BB962C8B-B14F-4D97-AF65-F5344CB8AC3E}">
        <p14:creationId xmlns:p14="http://schemas.microsoft.com/office/powerpoint/2010/main" val="987781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55B1-469A-432D-A152-13A21E0B27B0}"/>
              </a:ext>
            </a:extLst>
          </p:cNvPr>
          <p:cNvSpPr>
            <a:spLocks noGrp="1"/>
          </p:cNvSpPr>
          <p:nvPr>
            <p:ph type="title"/>
          </p:nvPr>
        </p:nvSpPr>
        <p:spPr/>
        <p:txBody>
          <a:bodyPr/>
          <a:lstStyle/>
          <a:p>
            <a:r>
              <a:rPr lang="en-US"/>
              <a:t>Triage: Step 4</a:t>
            </a:r>
          </a:p>
        </p:txBody>
      </p:sp>
      <p:sp>
        <p:nvSpPr>
          <p:cNvPr id="3" name="Content Placeholder 2">
            <a:extLst>
              <a:ext uri="{FF2B5EF4-FFF2-40B4-BE49-F238E27FC236}">
                <a16:creationId xmlns:a16="http://schemas.microsoft.com/office/drawing/2014/main" id="{30ACAFDD-5DC9-40A6-8C32-5211A42B9947}"/>
              </a:ext>
            </a:extLst>
          </p:cNvPr>
          <p:cNvSpPr>
            <a:spLocks noGrp="1"/>
          </p:cNvSpPr>
          <p:nvPr>
            <p:ph idx="1"/>
          </p:nvPr>
        </p:nvSpPr>
        <p:spPr/>
        <p:txBody>
          <a:bodyPr/>
          <a:lstStyle/>
          <a:p>
            <a:r>
              <a:rPr lang="en-US"/>
              <a:t>Use a </a:t>
            </a:r>
            <a:r>
              <a:rPr lang="en-US" b="1"/>
              <a:t>resource waiting list and interval re-evaluation</a:t>
            </a:r>
            <a:endParaRPr lang="en-US"/>
          </a:p>
          <a:p>
            <a:pPr lvl="1"/>
            <a:r>
              <a:rPr lang="en-US"/>
              <a:t>For patients who receive lower priority scores and do not receive the needed resource during allocation</a:t>
            </a:r>
          </a:p>
          <a:p>
            <a:pPr lvl="1"/>
            <a:r>
              <a:rPr lang="en-US"/>
              <a:t>Continue ongoing hospital care without the elevated resource</a:t>
            </a:r>
          </a:p>
          <a:p>
            <a:pPr lvl="1"/>
            <a:r>
              <a:rPr lang="en-US"/>
              <a:t>Place patients who receive lower priority scores on a waiting list for the needed resource</a:t>
            </a:r>
          </a:p>
          <a:p>
            <a:pPr lvl="1"/>
            <a:r>
              <a:rPr lang="en-US"/>
              <a:t>Reassess priority as resources become available</a:t>
            </a:r>
          </a:p>
          <a:p>
            <a:pPr lvl="1"/>
            <a:r>
              <a:rPr lang="en-US"/>
              <a:t>Re-triage using steps 1-3</a:t>
            </a:r>
          </a:p>
        </p:txBody>
      </p:sp>
      <p:sp>
        <p:nvSpPr>
          <p:cNvPr id="4" name="Slide Number Placeholder 3">
            <a:extLst>
              <a:ext uri="{FF2B5EF4-FFF2-40B4-BE49-F238E27FC236}">
                <a16:creationId xmlns:a16="http://schemas.microsoft.com/office/drawing/2014/main" id="{92A5983E-BCCA-4976-A847-9F32C8BB86C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7E7B51-E6D1-4D1B-8966-DEFF48A7E213}" type="slidenum">
              <a:rPr lang="en-US" smtClean="0"/>
              <a:pPr/>
              <a:t>36</a:t>
            </a:fld>
            <a:endParaRPr lang="en-US"/>
          </a:p>
        </p:txBody>
      </p:sp>
    </p:spTree>
    <p:extLst>
      <p:ext uri="{BB962C8B-B14F-4D97-AF65-F5344CB8AC3E}">
        <p14:creationId xmlns:p14="http://schemas.microsoft.com/office/powerpoint/2010/main" val="2643683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AD7CB-FC68-45DC-AB2C-39546CA575AC}"/>
              </a:ext>
            </a:extLst>
          </p:cNvPr>
          <p:cNvSpPr>
            <a:spLocks noGrp="1"/>
          </p:cNvSpPr>
          <p:nvPr>
            <p:ph type="title"/>
          </p:nvPr>
        </p:nvSpPr>
        <p:spPr/>
        <p:txBody>
          <a:bodyPr/>
          <a:lstStyle/>
          <a:p>
            <a:r>
              <a:rPr lang="en-US"/>
              <a:t>Oregon Interim Crisis Care Tool: Triage Algorithm</a:t>
            </a:r>
          </a:p>
        </p:txBody>
      </p:sp>
      <p:sp>
        <p:nvSpPr>
          <p:cNvPr id="3" name="Content Placeholder 2">
            <a:extLst>
              <a:ext uri="{FF2B5EF4-FFF2-40B4-BE49-F238E27FC236}">
                <a16:creationId xmlns:a16="http://schemas.microsoft.com/office/drawing/2014/main" id="{0B9691EB-CB14-47F0-8D4E-CFFC06893957}"/>
              </a:ext>
            </a:extLst>
          </p:cNvPr>
          <p:cNvSpPr>
            <a:spLocks noGrp="1"/>
          </p:cNvSpPr>
          <p:nvPr>
            <p:ph sz="half" idx="1"/>
          </p:nvPr>
        </p:nvSpPr>
        <p:spPr>
          <a:xfrm>
            <a:off x="609600" y="1600200"/>
            <a:ext cx="5638800" cy="4114800"/>
          </a:xfrm>
        </p:spPr>
        <p:txBody>
          <a:bodyPr/>
          <a:lstStyle/>
          <a:p>
            <a:r>
              <a:rPr lang="en-US" sz="2400"/>
              <a:t>Critical care triage algorithm (steps) based on survivability tool and additional equity corrections</a:t>
            </a:r>
          </a:p>
          <a:p>
            <a:r>
              <a:rPr lang="en-US" sz="2400"/>
              <a:t>Full triage flow chart/algorithm available on page 9 as shown here </a:t>
            </a:r>
            <a:r>
              <a:rPr lang="en-US" sz="2400">
                <a:sym typeface="Wingdings" panose="05000000000000000000" pitchFamily="2" charset="2"/>
              </a:rPr>
              <a:t></a:t>
            </a:r>
          </a:p>
          <a:p>
            <a:pPr lvl="1"/>
            <a:r>
              <a:rPr lang="en-US" sz="2400">
                <a:sym typeface="Wingdings" panose="05000000000000000000" pitchFamily="2" charset="2"/>
              </a:rPr>
              <a:t>Document available in 12 languages: </a:t>
            </a:r>
            <a:r>
              <a:rPr lang="en-US" sz="2400">
                <a:sym typeface="Wingdings" panose="05000000000000000000" pitchFamily="2" charset="2"/>
                <a:hlinkClick r:id="rId3"/>
              </a:rPr>
              <a:t>https://www.oregon.gov/oha/Pages/ORAAC-Resources-Materials.aspx</a:t>
            </a:r>
            <a:endParaRPr lang="en-US" sz="2400">
              <a:sym typeface="Wingdings" panose="05000000000000000000" pitchFamily="2" charset="2"/>
            </a:endParaRPr>
          </a:p>
          <a:p>
            <a:r>
              <a:rPr lang="en-US" sz="2600">
                <a:sym typeface="Wingdings" panose="05000000000000000000" pitchFamily="2" charset="2"/>
              </a:rPr>
              <a:t>Forthcoming updates to this tool will be informed by ORAAC, public</a:t>
            </a:r>
          </a:p>
          <a:p>
            <a:endParaRPr lang="en-US"/>
          </a:p>
        </p:txBody>
      </p:sp>
      <p:pic>
        <p:nvPicPr>
          <p:cNvPr id="6" name="Content Placeholder 5">
            <a:extLst>
              <a:ext uri="{FF2B5EF4-FFF2-40B4-BE49-F238E27FC236}">
                <a16:creationId xmlns:a16="http://schemas.microsoft.com/office/drawing/2014/main" id="{A05EE3C8-C73B-4D74-8A0A-82CD3AC16958}"/>
              </a:ext>
            </a:extLst>
          </p:cNvPr>
          <p:cNvPicPr>
            <a:picLocks noGrp="1" noChangeAspect="1"/>
          </p:cNvPicPr>
          <p:nvPr>
            <p:ph sz="half" idx="2"/>
          </p:nvPr>
        </p:nvPicPr>
        <p:blipFill>
          <a:blip r:embed="rId4"/>
          <a:stretch>
            <a:fillRect/>
          </a:stretch>
        </p:blipFill>
        <p:spPr>
          <a:xfrm>
            <a:off x="6629401" y="1125540"/>
            <a:ext cx="3352800" cy="5258297"/>
          </a:xfrm>
          <a:prstGeom prst="rect">
            <a:avLst/>
          </a:prstGeom>
        </p:spPr>
      </p:pic>
      <p:sp>
        <p:nvSpPr>
          <p:cNvPr id="4" name="Slide Number Placeholder 3">
            <a:extLst>
              <a:ext uri="{FF2B5EF4-FFF2-40B4-BE49-F238E27FC236}">
                <a16:creationId xmlns:a16="http://schemas.microsoft.com/office/drawing/2014/main" id="{5A37A8ED-11B7-40D3-8551-8166E4E50341}"/>
              </a:ext>
            </a:extLst>
          </p:cNvPr>
          <p:cNvSpPr>
            <a:spLocks noGrp="1"/>
          </p:cNvSpPr>
          <p:nvPr>
            <p:ph type="sldNum" sz="quarter" idx="11"/>
          </p:nvPr>
        </p:nvSpPr>
        <p:spPr/>
        <p:txBody>
          <a:bodyPr/>
          <a:lstStyle/>
          <a:p>
            <a:pPr>
              <a:defRPr/>
            </a:pPr>
            <a:fld id="{678D0E47-2870-4D7F-9E5B-E656D1108487}" type="slidenum">
              <a:rPr lang="en-US" altLang="en-US" smtClean="0"/>
              <a:pPr>
                <a:defRPr/>
              </a:pPr>
              <a:t>37</a:t>
            </a:fld>
            <a:endParaRPr lang="en-US" altLang="en-US"/>
          </a:p>
        </p:txBody>
      </p:sp>
    </p:spTree>
    <p:extLst>
      <p:ext uri="{BB962C8B-B14F-4D97-AF65-F5344CB8AC3E}">
        <p14:creationId xmlns:p14="http://schemas.microsoft.com/office/powerpoint/2010/main" val="1599444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75648-EDAB-4C89-A390-C74FB7C2DE8B}"/>
              </a:ext>
            </a:extLst>
          </p:cNvPr>
          <p:cNvSpPr>
            <a:spLocks noGrp="1"/>
          </p:cNvSpPr>
          <p:nvPr>
            <p:ph type="title"/>
          </p:nvPr>
        </p:nvSpPr>
        <p:spPr>
          <a:xfrm>
            <a:off x="576784" y="419100"/>
            <a:ext cx="10972800" cy="1143000"/>
          </a:xfrm>
        </p:spPr>
        <p:txBody>
          <a:bodyPr/>
          <a:lstStyle/>
          <a:p>
            <a:r>
              <a:rPr lang="en-US"/>
              <a:t>Examples of Multi-criteria Approaches</a:t>
            </a:r>
            <a:br>
              <a:rPr lang="en-US"/>
            </a:br>
            <a:r>
              <a:rPr lang="en-US" sz="3200"/>
              <a:t>For</a:t>
            </a:r>
            <a:r>
              <a:rPr lang="en-US"/>
              <a:t> </a:t>
            </a:r>
            <a:r>
              <a:rPr lang="en-US" sz="3200"/>
              <a:t>Committee and Public Input</a:t>
            </a:r>
          </a:p>
        </p:txBody>
      </p:sp>
      <p:sp>
        <p:nvSpPr>
          <p:cNvPr id="3" name="Content Placeholder 2">
            <a:extLst>
              <a:ext uri="{FF2B5EF4-FFF2-40B4-BE49-F238E27FC236}">
                <a16:creationId xmlns:a16="http://schemas.microsoft.com/office/drawing/2014/main" id="{898D1A90-3FCB-4C6A-BCDD-60B32F8BA902}"/>
              </a:ext>
            </a:extLst>
          </p:cNvPr>
          <p:cNvSpPr>
            <a:spLocks noGrp="1"/>
          </p:cNvSpPr>
          <p:nvPr>
            <p:ph idx="1"/>
          </p:nvPr>
        </p:nvSpPr>
        <p:spPr>
          <a:xfrm>
            <a:off x="609600" y="1905000"/>
            <a:ext cx="10972800" cy="4038600"/>
          </a:xfrm>
        </p:spPr>
        <p:txBody>
          <a:bodyPr/>
          <a:lstStyle/>
          <a:p>
            <a:pPr marL="514350" indent="-514350">
              <a:buFont typeface="+mj-lt"/>
              <a:buAutoNum type="alphaUcPeriod"/>
            </a:pPr>
            <a:r>
              <a:rPr lang="en-US">
                <a:latin typeface="Calibri" panose="020F0502020204030204" pitchFamily="34" charset="0"/>
                <a:cs typeface="Calibri" panose="020F0502020204030204" pitchFamily="34" charset="0"/>
              </a:rPr>
              <a:t>Clinician Prognosis + Equitable Chances</a:t>
            </a:r>
          </a:p>
          <a:p>
            <a:pPr>
              <a:buFont typeface="+mj-lt"/>
              <a:buAutoNum type="alphaUcPeriod"/>
            </a:pPr>
            <a:endParaRPr lang="en-US" sz="1200">
              <a:latin typeface="Calibri" panose="020F0502020204030204" pitchFamily="34" charset="0"/>
              <a:cs typeface="Calibri" panose="020F0502020204030204" pitchFamily="34" charset="0"/>
            </a:endParaRPr>
          </a:p>
          <a:p>
            <a:pPr marL="514350" indent="-514350">
              <a:buFont typeface="+mj-lt"/>
              <a:buAutoNum type="alphaUcPeriod"/>
            </a:pPr>
            <a:r>
              <a:rPr lang="en-US">
                <a:latin typeface="Calibri" panose="020F0502020204030204" pitchFamily="34" charset="0"/>
                <a:cs typeface="Calibri" panose="020F0502020204030204" pitchFamily="34" charset="0"/>
              </a:rPr>
              <a:t>Clinical Prognosis, Life Cycle, and Equitable Chances</a:t>
            </a:r>
          </a:p>
          <a:p>
            <a:pPr>
              <a:buFont typeface="+mj-lt"/>
              <a:buAutoNum type="alphaUcPeriod"/>
            </a:pPr>
            <a:endParaRPr lang="en-US" sz="1200">
              <a:latin typeface="Calibri" panose="020F0502020204030204" pitchFamily="34" charset="0"/>
              <a:cs typeface="Calibri" panose="020F0502020204030204" pitchFamily="34" charset="0"/>
            </a:endParaRPr>
          </a:p>
          <a:p>
            <a:pPr marL="514350" indent="-514350">
              <a:buFont typeface="+mj-lt"/>
              <a:buAutoNum type="alphaUcPeriod"/>
            </a:pPr>
            <a:r>
              <a:rPr lang="en-US">
                <a:latin typeface="Calibri" panose="020F0502020204030204" pitchFamily="34" charset="0"/>
                <a:cs typeface="Calibri" panose="020F0502020204030204" pitchFamily="34" charset="0"/>
              </a:rPr>
              <a:t>Clinical Prognosis, Essential Worker, Multiplier Effect, and Equitable Chances</a:t>
            </a:r>
          </a:p>
        </p:txBody>
      </p:sp>
      <p:sp>
        <p:nvSpPr>
          <p:cNvPr id="4" name="Slide Number Placeholder 3">
            <a:extLst>
              <a:ext uri="{FF2B5EF4-FFF2-40B4-BE49-F238E27FC236}">
                <a16:creationId xmlns:a16="http://schemas.microsoft.com/office/drawing/2014/main" id="{AE0A5A55-F633-4739-8373-691ECD7D2181}"/>
              </a:ext>
            </a:extLst>
          </p:cNvPr>
          <p:cNvSpPr>
            <a:spLocks noGrp="1"/>
          </p:cNvSpPr>
          <p:nvPr>
            <p:ph type="sldNum" sz="quarter" idx="11"/>
          </p:nvPr>
        </p:nvSpPr>
        <p:spPr/>
        <p:txBody>
          <a:bodyPr/>
          <a:lstStyle/>
          <a:p>
            <a:pPr>
              <a:defRPr/>
            </a:pPr>
            <a:fld id="{678D0E47-2870-4D7F-9E5B-E656D1108487}" type="slidenum">
              <a:rPr lang="en-US" altLang="en-US" smtClean="0"/>
              <a:pPr>
                <a:defRPr/>
              </a:pPr>
              <a:t>38</a:t>
            </a:fld>
            <a:endParaRPr lang="en-US" altLang="en-US"/>
          </a:p>
        </p:txBody>
      </p:sp>
    </p:spTree>
    <p:extLst>
      <p:ext uri="{BB962C8B-B14F-4D97-AF65-F5344CB8AC3E}">
        <p14:creationId xmlns:p14="http://schemas.microsoft.com/office/powerpoint/2010/main" val="2293744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DC11-D46B-42FC-B674-CA8D12987D1F}"/>
              </a:ext>
            </a:extLst>
          </p:cNvPr>
          <p:cNvSpPr>
            <a:spLocks noGrp="1"/>
          </p:cNvSpPr>
          <p:nvPr>
            <p:ph type="title"/>
          </p:nvPr>
        </p:nvSpPr>
        <p:spPr/>
        <p:txBody>
          <a:bodyPr/>
          <a:lstStyle/>
          <a:p>
            <a:r>
              <a:rPr lang="en-US" sz="3200"/>
              <a:t>Example A: </a:t>
            </a:r>
            <a:br>
              <a:rPr lang="en-US"/>
            </a:br>
            <a:r>
              <a:rPr lang="en-US" sz="3200"/>
              <a:t>Clinician Prognosis + Equitable Chances</a:t>
            </a:r>
          </a:p>
        </p:txBody>
      </p:sp>
      <p:sp>
        <p:nvSpPr>
          <p:cNvPr id="4" name="Slide Number Placeholder 3">
            <a:extLst>
              <a:ext uri="{FF2B5EF4-FFF2-40B4-BE49-F238E27FC236}">
                <a16:creationId xmlns:a16="http://schemas.microsoft.com/office/drawing/2014/main" id="{1A5BD3B9-EB94-4957-BDA0-1B024BFD170C}"/>
              </a:ext>
            </a:extLst>
          </p:cNvPr>
          <p:cNvSpPr>
            <a:spLocks noGrp="1"/>
          </p:cNvSpPr>
          <p:nvPr>
            <p:ph type="sldNum" sz="quarter" idx="11"/>
          </p:nvPr>
        </p:nvSpPr>
        <p:spPr/>
        <p:txBody>
          <a:bodyPr/>
          <a:lstStyle/>
          <a:p>
            <a:pPr>
              <a:defRPr/>
            </a:pPr>
            <a:fld id="{678D0E47-2870-4D7F-9E5B-E656D1108487}" type="slidenum">
              <a:rPr lang="en-US" altLang="en-US" smtClean="0"/>
              <a:pPr>
                <a:defRPr/>
              </a:pPr>
              <a:t>39</a:t>
            </a:fld>
            <a:endParaRPr lang="en-US" altLang="en-US"/>
          </a:p>
        </p:txBody>
      </p:sp>
      <p:sp>
        <p:nvSpPr>
          <p:cNvPr id="10" name="Content Placeholder 9">
            <a:extLst>
              <a:ext uri="{FF2B5EF4-FFF2-40B4-BE49-F238E27FC236}">
                <a16:creationId xmlns:a16="http://schemas.microsoft.com/office/drawing/2014/main" id="{E1E8A600-1E78-4CAF-BBA5-7D79F78F217A}"/>
              </a:ext>
            </a:extLst>
          </p:cNvPr>
          <p:cNvSpPr>
            <a:spLocks noGrp="1"/>
          </p:cNvSpPr>
          <p:nvPr>
            <p:ph idx="1"/>
          </p:nvPr>
        </p:nvSpPr>
        <p:spPr>
          <a:xfrm>
            <a:off x="685800" y="1600200"/>
            <a:ext cx="10896600" cy="2743200"/>
          </a:xfrm>
        </p:spPr>
        <p:txBody>
          <a:bodyPr/>
          <a:lstStyle/>
          <a:p>
            <a:r>
              <a:rPr lang="en-US" sz="2800" b="1">
                <a:latin typeface="Calibri" panose="020F0502020204030204" pitchFamily="34" charset="0"/>
                <a:cs typeface="Calibri" panose="020F0502020204030204" pitchFamily="34" charset="0"/>
              </a:rPr>
              <a:t>Step 1</a:t>
            </a:r>
            <a:r>
              <a:rPr lang="en-US" sz="2800">
                <a:latin typeface="Calibri" panose="020F0502020204030204" pitchFamily="34" charset="0"/>
                <a:cs typeface="Calibri" panose="020F0502020204030204" pitchFamily="34" charset="0"/>
              </a:rPr>
              <a:t>: Clinician Prognosis: assess patient’s chance to survive hospitalization. Group 1 gets highest priority for the resource, and Group 3 gets lowest priority for the resource:</a:t>
            </a:r>
          </a:p>
          <a:p>
            <a:endParaRPr lang="en-US" sz="800">
              <a:latin typeface="Calibri" panose="020F0502020204030204" pitchFamily="34" charset="0"/>
              <a:cs typeface="Calibri" panose="020F0502020204030204" pitchFamily="34" charset="0"/>
            </a:endParaRPr>
          </a:p>
          <a:p>
            <a:pPr marL="0" indent="0">
              <a:buNone/>
            </a:pPr>
            <a:endParaRPr lang="en-US" sz="2800">
              <a:latin typeface="Calibri" panose="020F0502020204030204" pitchFamily="34" charset="0"/>
              <a:cs typeface="Calibri" panose="020F0502020204030204" pitchFamily="34" charset="0"/>
            </a:endParaRPr>
          </a:p>
          <a:p>
            <a:endParaRPr lang="en-US" sz="2800">
              <a:latin typeface="Calibri" panose="020F0502020204030204" pitchFamily="34" charset="0"/>
              <a:cs typeface="Calibri" panose="020F0502020204030204" pitchFamily="34" charset="0"/>
            </a:endParaRPr>
          </a:p>
          <a:p>
            <a:endParaRPr lang="en-US" sz="2800">
              <a:latin typeface="Calibri" panose="020F0502020204030204" pitchFamily="34" charset="0"/>
              <a:cs typeface="Calibri" panose="020F0502020204030204" pitchFamily="34" charset="0"/>
            </a:endParaRPr>
          </a:p>
          <a:p>
            <a:r>
              <a:rPr lang="en-US" sz="2800" b="1">
                <a:latin typeface="Calibri" panose="020F0502020204030204" pitchFamily="34" charset="0"/>
                <a:cs typeface="Calibri" panose="020F0502020204030204" pitchFamily="34" charset="0"/>
              </a:rPr>
              <a:t>Step 2</a:t>
            </a:r>
            <a:r>
              <a:rPr lang="en-US" sz="2800">
                <a:latin typeface="Calibri" panose="020F0502020204030204" pitchFamily="34" charset="0"/>
                <a:cs typeface="Calibri" panose="020F0502020204030204" pitchFamily="34" charset="0"/>
              </a:rPr>
              <a:t>: if there are not enough resources for patients in the same prognosis group, apply equitable chances criterion</a:t>
            </a:r>
          </a:p>
        </p:txBody>
      </p:sp>
      <p:graphicFrame>
        <p:nvGraphicFramePr>
          <p:cNvPr id="11" name="Table 8">
            <a:extLst>
              <a:ext uri="{FF2B5EF4-FFF2-40B4-BE49-F238E27FC236}">
                <a16:creationId xmlns:a16="http://schemas.microsoft.com/office/drawing/2014/main" id="{4B0FF118-39F3-47BE-9E28-15C205188818}"/>
              </a:ext>
            </a:extLst>
          </p:cNvPr>
          <p:cNvGraphicFramePr>
            <a:graphicFrameLocks/>
          </p:cNvGraphicFramePr>
          <p:nvPr>
            <p:extLst>
              <p:ext uri="{D42A27DB-BD31-4B8C-83A1-F6EECF244321}">
                <p14:modId xmlns:p14="http://schemas.microsoft.com/office/powerpoint/2010/main" val="875814252"/>
              </p:ext>
            </p:extLst>
          </p:nvPr>
        </p:nvGraphicFramePr>
        <p:xfrm>
          <a:off x="647160" y="3032760"/>
          <a:ext cx="10935240" cy="1463040"/>
        </p:xfrm>
        <a:graphic>
          <a:graphicData uri="http://schemas.openxmlformats.org/drawingml/2006/table">
            <a:tbl>
              <a:tblPr firstRow="1" bandRow="1">
                <a:tableStyleId>{21E4AEA4-8DFA-4A89-87EB-49C32662AFE0}</a:tableStyleId>
              </a:tblPr>
              <a:tblGrid>
                <a:gridCol w="3645080">
                  <a:extLst>
                    <a:ext uri="{9D8B030D-6E8A-4147-A177-3AD203B41FA5}">
                      <a16:colId xmlns:a16="http://schemas.microsoft.com/office/drawing/2014/main" val="3796861523"/>
                    </a:ext>
                  </a:extLst>
                </a:gridCol>
                <a:gridCol w="3645080">
                  <a:extLst>
                    <a:ext uri="{9D8B030D-6E8A-4147-A177-3AD203B41FA5}">
                      <a16:colId xmlns:a16="http://schemas.microsoft.com/office/drawing/2014/main" val="842303997"/>
                    </a:ext>
                  </a:extLst>
                </a:gridCol>
                <a:gridCol w="3645080">
                  <a:extLst>
                    <a:ext uri="{9D8B030D-6E8A-4147-A177-3AD203B41FA5}">
                      <a16:colId xmlns:a16="http://schemas.microsoft.com/office/drawing/2014/main" val="691381730"/>
                    </a:ext>
                  </a:extLst>
                </a:gridCol>
              </a:tblGrid>
              <a:tr h="447491">
                <a:tc>
                  <a:txBody>
                    <a:bodyPr/>
                    <a:lstStyle/>
                    <a:p>
                      <a:pPr algn="ctr"/>
                      <a:r>
                        <a:rPr lang="en-US" sz="2800">
                          <a:latin typeface="Calibri" panose="020F0502020204030204" pitchFamily="34" charset="0"/>
                          <a:cs typeface="Calibri" panose="020F0502020204030204" pitchFamily="34" charset="0"/>
                        </a:rPr>
                        <a:t>Priority Group 1</a:t>
                      </a:r>
                    </a:p>
                  </a:txBody>
                  <a:tcPr marL="91665" marR="91665">
                    <a:solidFill>
                      <a:srgbClr val="005595"/>
                    </a:solidFill>
                  </a:tcPr>
                </a:tc>
                <a:tc>
                  <a:txBody>
                    <a:bodyPr/>
                    <a:lstStyle/>
                    <a:p>
                      <a:pPr algn="ctr"/>
                      <a:r>
                        <a:rPr lang="en-US" sz="2800">
                          <a:latin typeface="Calibri" panose="020F0502020204030204" pitchFamily="34" charset="0"/>
                          <a:cs typeface="Calibri" panose="020F0502020204030204" pitchFamily="34" charset="0"/>
                        </a:rPr>
                        <a:t>Priority Group 2</a:t>
                      </a:r>
                    </a:p>
                  </a:txBody>
                  <a:tcPr marL="91665" marR="91665">
                    <a:solidFill>
                      <a:srgbClr val="005595"/>
                    </a:solidFill>
                  </a:tcPr>
                </a:tc>
                <a:tc>
                  <a:txBody>
                    <a:bodyPr/>
                    <a:lstStyle/>
                    <a:p>
                      <a:pPr algn="ctr"/>
                      <a:r>
                        <a:rPr lang="en-US" sz="2800">
                          <a:latin typeface="Calibri" panose="020F0502020204030204" pitchFamily="34" charset="0"/>
                          <a:cs typeface="Calibri" panose="020F0502020204030204" pitchFamily="34" charset="0"/>
                        </a:rPr>
                        <a:t>Priority Group 3</a:t>
                      </a:r>
                    </a:p>
                  </a:txBody>
                  <a:tcPr marL="91665" marR="91665">
                    <a:solidFill>
                      <a:srgbClr val="005595"/>
                    </a:solidFill>
                  </a:tcPr>
                </a:tc>
                <a:extLst>
                  <a:ext uri="{0D108BD9-81ED-4DB2-BD59-A6C34878D82A}">
                    <a16:rowId xmlns:a16="http://schemas.microsoft.com/office/drawing/2014/main" val="912228368"/>
                  </a:ext>
                </a:extLst>
              </a:tr>
              <a:tr h="792551">
                <a:tc>
                  <a:txBody>
                    <a:bodyPr/>
                    <a:lstStyle/>
                    <a:p>
                      <a:pPr algn="ctr"/>
                      <a:r>
                        <a:rPr lang="en-US" sz="2800" b="1">
                          <a:solidFill>
                            <a:srgbClr val="005595"/>
                          </a:solidFill>
                          <a:latin typeface="Calibri" panose="020F0502020204030204" pitchFamily="34" charset="0"/>
                          <a:cs typeface="Calibri" panose="020F0502020204030204" pitchFamily="34" charset="0"/>
                        </a:rPr>
                        <a:t>≥ 90% chance of hospital survival</a:t>
                      </a:r>
                    </a:p>
                  </a:txBody>
                  <a:tcPr marL="91665" marR="91665"/>
                </a:tc>
                <a:tc>
                  <a:txBody>
                    <a:bodyPr/>
                    <a:lstStyle/>
                    <a:p>
                      <a:pPr algn="ctr"/>
                      <a:r>
                        <a:rPr lang="en-US" sz="2800" b="1">
                          <a:solidFill>
                            <a:srgbClr val="005595"/>
                          </a:solidFill>
                          <a:latin typeface="Calibri" panose="020F0502020204030204" pitchFamily="34" charset="0"/>
                          <a:cs typeface="Calibri" panose="020F0502020204030204" pitchFamily="34" charset="0"/>
                        </a:rPr>
                        <a:t>all others </a:t>
                      </a:r>
                      <a:r>
                        <a:rPr lang="en-US" sz="2800" b="0">
                          <a:solidFill>
                            <a:srgbClr val="005595"/>
                          </a:solidFill>
                          <a:latin typeface="Calibri" panose="020F0502020204030204" pitchFamily="34" charset="0"/>
                          <a:cs typeface="Calibri" panose="020F0502020204030204" pitchFamily="34" charset="0"/>
                        </a:rPr>
                        <a:t>(e.g., 11-89% chance survival)</a:t>
                      </a:r>
                    </a:p>
                  </a:txBody>
                  <a:tcPr marL="91665" marR="91665"/>
                </a:tc>
                <a:tc>
                  <a:txBody>
                    <a:bodyPr/>
                    <a:lstStyle/>
                    <a:p>
                      <a:pPr algn="ctr"/>
                      <a:r>
                        <a:rPr lang="en-US" sz="2800" b="1" kern="1200">
                          <a:solidFill>
                            <a:srgbClr val="005595"/>
                          </a:solidFill>
                          <a:latin typeface="Calibri" panose="020F0502020204030204" pitchFamily="34" charset="0"/>
                          <a:ea typeface="+mn-ea"/>
                          <a:cs typeface="Calibri" panose="020F0502020204030204" pitchFamily="34" charset="0"/>
                        </a:rPr>
                        <a:t>≤ </a:t>
                      </a:r>
                      <a:r>
                        <a:rPr lang="en-US" sz="2800" b="1">
                          <a:solidFill>
                            <a:srgbClr val="005595"/>
                          </a:solidFill>
                          <a:latin typeface="Calibri" panose="020F0502020204030204" pitchFamily="34" charset="0"/>
                          <a:cs typeface="Calibri" panose="020F0502020204030204" pitchFamily="34" charset="0"/>
                        </a:rPr>
                        <a:t>10% chance of hospital survival</a:t>
                      </a:r>
                    </a:p>
                  </a:txBody>
                  <a:tcPr marL="91665" marR="91665"/>
                </a:tc>
                <a:extLst>
                  <a:ext uri="{0D108BD9-81ED-4DB2-BD59-A6C34878D82A}">
                    <a16:rowId xmlns:a16="http://schemas.microsoft.com/office/drawing/2014/main" val="1088254109"/>
                  </a:ext>
                </a:extLst>
              </a:tr>
            </a:tbl>
          </a:graphicData>
        </a:graphic>
      </p:graphicFrame>
    </p:spTree>
    <p:extLst>
      <p:ext uri="{BB962C8B-B14F-4D97-AF65-F5344CB8AC3E}">
        <p14:creationId xmlns:p14="http://schemas.microsoft.com/office/powerpoint/2010/main" val="3657851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8894F-1DF9-4CBD-879F-E435C402038A}"/>
              </a:ext>
            </a:extLst>
          </p:cNvPr>
          <p:cNvSpPr>
            <a:spLocks noGrp="1"/>
          </p:cNvSpPr>
          <p:nvPr>
            <p:ph type="title"/>
          </p:nvPr>
        </p:nvSpPr>
        <p:spPr/>
        <p:txBody>
          <a:bodyPr/>
          <a:lstStyle/>
          <a:p>
            <a:r>
              <a:rPr lang="en-US"/>
              <a:t>ASL Interpretation</a:t>
            </a:r>
          </a:p>
        </p:txBody>
      </p:sp>
      <p:sp>
        <p:nvSpPr>
          <p:cNvPr id="4" name="Content Placeholder 3">
            <a:extLst>
              <a:ext uri="{FF2B5EF4-FFF2-40B4-BE49-F238E27FC236}">
                <a16:creationId xmlns:a16="http://schemas.microsoft.com/office/drawing/2014/main" id="{E1B035D9-D549-4494-B6A1-A265A16C4AB2}"/>
              </a:ext>
            </a:extLst>
          </p:cNvPr>
          <p:cNvSpPr>
            <a:spLocks noGrp="1"/>
          </p:cNvSpPr>
          <p:nvPr>
            <p:ph idx="1"/>
          </p:nvPr>
        </p:nvSpPr>
        <p:spPr>
          <a:xfrm>
            <a:off x="609599" y="1600200"/>
            <a:ext cx="5595891" cy="4114800"/>
          </a:xfrm>
        </p:spPr>
        <p:txBody>
          <a:bodyPr/>
          <a:lstStyle/>
          <a:p>
            <a:r>
              <a:rPr lang="en-US"/>
              <a:t>Select “gallery view” in upper right corner</a:t>
            </a:r>
          </a:p>
          <a:p>
            <a:r>
              <a:rPr lang="en-US"/>
              <a:t>Click the interpreter’s video </a:t>
            </a:r>
          </a:p>
          <a:p>
            <a:pPr lvl="1"/>
            <a:r>
              <a:rPr lang="en-US"/>
              <a:t>Select the “more” button (three dots)</a:t>
            </a:r>
          </a:p>
          <a:p>
            <a:pPr lvl="1"/>
            <a:r>
              <a:rPr lang="en-US"/>
              <a:t>Select “Pin Video”</a:t>
            </a:r>
          </a:p>
          <a:p>
            <a:pPr marL="0" indent="0">
              <a:buNone/>
            </a:pPr>
            <a:endParaRPr lang="en-US"/>
          </a:p>
          <a:p>
            <a:pPr marL="0" indent="0">
              <a:buNone/>
            </a:pPr>
            <a:r>
              <a:rPr lang="en-US"/>
              <a:t>Be sure to pin video for </a:t>
            </a:r>
            <a:r>
              <a:rPr lang="en-US" b="1"/>
              <a:t>both</a:t>
            </a:r>
            <a:r>
              <a:rPr lang="en-US"/>
              <a:t> interpreters</a:t>
            </a:r>
          </a:p>
          <a:p>
            <a:endParaRPr lang="en-US"/>
          </a:p>
        </p:txBody>
      </p:sp>
      <p:sp>
        <p:nvSpPr>
          <p:cNvPr id="3" name="Slide Number Placeholder 2">
            <a:extLst>
              <a:ext uri="{FF2B5EF4-FFF2-40B4-BE49-F238E27FC236}">
                <a16:creationId xmlns:a16="http://schemas.microsoft.com/office/drawing/2014/main" id="{AB63EAC7-BD77-4530-ADCA-A5490B4349C9}"/>
              </a:ext>
            </a:extLst>
          </p:cNvPr>
          <p:cNvSpPr>
            <a:spLocks noGrp="1"/>
          </p:cNvSpPr>
          <p:nvPr>
            <p:ph type="sldNum" sz="quarter" idx="11"/>
          </p:nvPr>
        </p:nvSpPr>
        <p:spPr/>
        <p:txBody>
          <a:bodyPr/>
          <a:lstStyle/>
          <a:p>
            <a:pPr>
              <a:defRPr/>
            </a:pPr>
            <a:fld id="{EC523F9B-5CFA-46C7-89DD-C53CF11BEEA6}" type="slidenum">
              <a:rPr lang="en-US" altLang="en-US" smtClean="0"/>
              <a:pPr>
                <a:defRPr/>
              </a:pPr>
              <a:t>4</a:t>
            </a:fld>
            <a:endParaRPr lang="en-US" altLang="en-US"/>
          </a:p>
        </p:txBody>
      </p:sp>
      <p:pic>
        <p:nvPicPr>
          <p:cNvPr id="1026" name="Picture 2" descr="The context menu for a participant showing the &quot;Pin Video&quot; option.">
            <a:extLst>
              <a:ext uri="{FF2B5EF4-FFF2-40B4-BE49-F238E27FC236}">
                <a16:creationId xmlns:a16="http://schemas.microsoft.com/office/drawing/2014/main" id="{EC3A1B63-F2C7-44DD-B1DA-E0C3DF5D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688" y="1600200"/>
            <a:ext cx="3571875" cy="28289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29E545AC-DA93-46E7-BF01-15A12D60FD0B}"/>
              </a:ext>
            </a:extLst>
          </p:cNvPr>
          <p:cNvSpPr/>
          <p:nvPr/>
        </p:nvSpPr>
        <p:spPr bwMode="auto">
          <a:xfrm>
            <a:off x="6889072" y="2636668"/>
            <a:ext cx="1438182" cy="399495"/>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8" name="Oval 7">
            <a:extLst>
              <a:ext uri="{FF2B5EF4-FFF2-40B4-BE49-F238E27FC236}">
                <a16:creationId xmlns:a16="http://schemas.microsoft.com/office/drawing/2014/main" id="{FEBB0098-A829-4CBE-87A0-C4C3315897E9}"/>
              </a:ext>
            </a:extLst>
          </p:cNvPr>
          <p:cNvSpPr/>
          <p:nvPr/>
        </p:nvSpPr>
        <p:spPr bwMode="auto">
          <a:xfrm>
            <a:off x="6889072" y="1500326"/>
            <a:ext cx="568171" cy="60368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1870077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DD5A-33A3-4249-90B6-3EA78E866AEC}"/>
              </a:ext>
            </a:extLst>
          </p:cNvPr>
          <p:cNvSpPr>
            <a:spLocks noGrp="1"/>
          </p:cNvSpPr>
          <p:nvPr>
            <p:ph type="title"/>
          </p:nvPr>
        </p:nvSpPr>
        <p:spPr/>
        <p:txBody>
          <a:bodyPr/>
          <a:lstStyle/>
          <a:p>
            <a:r>
              <a:rPr lang="en-US"/>
              <a:t>Example A: continued</a:t>
            </a:r>
          </a:p>
        </p:txBody>
      </p:sp>
      <p:sp>
        <p:nvSpPr>
          <p:cNvPr id="3" name="Content Placeholder 2">
            <a:extLst>
              <a:ext uri="{FF2B5EF4-FFF2-40B4-BE49-F238E27FC236}">
                <a16:creationId xmlns:a16="http://schemas.microsoft.com/office/drawing/2014/main" id="{A4AE3DBA-001E-4E10-A9CF-994C6C69C7F3}"/>
              </a:ext>
            </a:extLst>
          </p:cNvPr>
          <p:cNvSpPr>
            <a:spLocks noGrp="1"/>
          </p:cNvSpPr>
          <p:nvPr>
            <p:ph idx="1"/>
          </p:nvPr>
        </p:nvSpPr>
        <p:spPr/>
        <p:txBody>
          <a:bodyPr/>
          <a:lstStyle/>
          <a:p>
            <a:r>
              <a:rPr lang="en-US">
                <a:latin typeface="Calibri" panose="020F0502020204030204" pitchFamily="34" charset="0"/>
                <a:cs typeface="Calibri" panose="020F0502020204030204" pitchFamily="34" charset="0"/>
              </a:rPr>
              <a:t>Equitable chances criterion:</a:t>
            </a:r>
          </a:p>
          <a:p>
            <a:pPr lvl="1"/>
            <a:r>
              <a:rPr lang="en-US">
                <a:latin typeface="Calibri" panose="020F0502020204030204" pitchFamily="34" charset="0"/>
                <a:cs typeface="Calibri" panose="020F0502020204030204" pitchFamily="34" charset="0"/>
              </a:rPr>
              <a:t>Determine the disadvantage score based on the disadvantage index for their geographic residence</a:t>
            </a:r>
          </a:p>
          <a:p>
            <a:pPr lvl="1"/>
            <a:r>
              <a:rPr lang="en-US">
                <a:latin typeface="Calibri" panose="020F0502020204030204" pitchFamily="34" charset="0"/>
                <a:cs typeface="Calibri" panose="020F0502020204030204" pitchFamily="34" charset="0"/>
              </a:rPr>
              <a:t>Assign additional equitable chances weighting for patients based on their level of disadvantage, proportionate to impact (as measured by disadvantage index) </a:t>
            </a:r>
          </a:p>
          <a:p>
            <a:pPr lvl="1"/>
            <a:r>
              <a:rPr lang="en-US">
                <a:latin typeface="Calibri" panose="020F0502020204030204" pitchFamily="34" charset="0"/>
                <a:cs typeface="Calibri" panose="020F0502020204030204" pitchFamily="34" charset="0"/>
              </a:rPr>
              <a:t>Complete the automated, weighted randomization process (a drawing) using available software to determine who receives the resource</a:t>
            </a:r>
          </a:p>
          <a:p>
            <a:pPr marL="457200" lvl="1" indent="0">
              <a:buNone/>
            </a:pPr>
            <a:endParaRPr lang="en-US"/>
          </a:p>
        </p:txBody>
      </p:sp>
    </p:spTree>
    <p:extLst>
      <p:ext uri="{BB962C8B-B14F-4D97-AF65-F5344CB8AC3E}">
        <p14:creationId xmlns:p14="http://schemas.microsoft.com/office/powerpoint/2010/main" val="376161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EDB7-66FA-4240-A335-B27183464818}"/>
              </a:ext>
            </a:extLst>
          </p:cNvPr>
          <p:cNvSpPr>
            <a:spLocks noGrp="1"/>
          </p:cNvSpPr>
          <p:nvPr>
            <p:ph type="title"/>
          </p:nvPr>
        </p:nvSpPr>
        <p:spPr/>
        <p:txBody>
          <a:bodyPr/>
          <a:lstStyle/>
          <a:p>
            <a:r>
              <a:rPr lang="en-US"/>
              <a:t>Example A: Who is Prioritized?</a:t>
            </a:r>
          </a:p>
        </p:txBody>
      </p:sp>
      <p:sp>
        <p:nvSpPr>
          <p:cNvPr id="3" name="Content Placeholder 2">
            <a:extLst>
              <a:ext uri="{FF2B5EF4-FFF2-40B4-BE49-F238E27FC236}">
                <a16:creationId xmlns:a16="http://schemas.microsoft.com/office/drawing/2014/main" id="{8188FC3D-198A-4B13-AB05-383846266F39}"/>
              </a:ext>
            </a:extLst>
          </p:cNvPr>
          <p:cNvSpPr>
            <a:spLocks noGrp="1"/>
          </p:cNvSpPr>
          <p:nvPr>
            <p:ph idx="1"/>
          </p:nvPr>
        </p:nvSpPr>
        <p:spPr>
          <a:xfrm>
            <a:off x="609600" y="1600200"/>
            <a:ext cx="10972800" cy="4267200"/>
          </a:xfrm>
        </p:spPr>
        <p:txBody>
          <a:bodyPr/>
          <a:lstStyle/>
          <a:p>
            <a:r>
              <a:rPr lang="en-US">
                <a:latin typeface="Calibri" panose="020F0502020204030204" pitchFamily="34" charset="0"/>
                <a:cs typeface="Calibri" panose="020F0502020204030204" pitchFamily="34" charset="0"/>
              </a:rPr>
              <a:t>Patients who have the greatest chance to survive hospitalization (a greater than or equal to 90% chance) based on clinician prognosis would be the first group prioritized; and </a:t>
            </a:r>
          </a:p>
          <a:p>
            <a:endParaRPr lang="en-US" sz="800">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Patients within this group who have experienced the greatest disadvantage would have the highest chance of being prioritized in front of other patients who have experienced the least disadvantage, proportionate to the impact the emergency had on the disadvantaged group</a:t>
            </a:r>
          </a:p>
        </p:txBody>
      </p:sp>
      <p:sp>
        <p:nvSpPr>
          <p:cNvPr id="4" name="Slide Number Placeholder 3">
            <a:extLst>
              <a:ext uri="{FF2B5EF4-FFF2-40B4-BE49-F238E27FC236}">
                <a16:creationId xmlns:a16="http://schemas.microsoft.com/office/drawing/2014/main" id="{C0758775-00DD-4353-A279-F987744B54BF}"/>
              </a:ext>
            </a:extLst>
          </p:cNvPr>
          <p:cNvSpPr>
            <a:spLocks noGrp="1"/>
          </p:cNvSpPr>
          <p:nvPr>
            <p:ph type="sldNum" sz="quarter" idx="11"/>
          </p:nvPr>
        </p:nvSpPr>
        <p:spPr/>
        <p:txBody>
          <a:bodyPr/>
          <a:lstStyle/>
          <a:p>
            <a:pPr>
              <a:defRPr/>
            </a:pPr>
            <a:fld id="{678D0E47-2870-4D7F-9E5B-E656D1108487}" type="slidenum">
              <a:rPr lang="en-US" altLang="en-US" smtClean="0"/>
              <a:pPr>
                <a:defRPr/>
              </a:pPr>
              <a:t>41</a:t>
            </a:fld>
            <a:endParaRPr lang="en-US" altLang="en-US"/>
          </a:p>
        </p:txBody>
      </p:sp>
    </p:spTree>
    <p:extLst>
      <p:ext uri="{BB962C8B-B14F-4D97-AF65-F5344CB8AC3E}">
        <p14:creationId xmlns:p14="http://schemas.microsoft.com/office/powerpoint/2010/main" val="718827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AC69-4763-49DE-AE8A-D2A06BDB10EA}"/>
              </a:ext>
            </a:extLst>
          </p:cNvPr>
          <p:cNvSpPr>
            <a:spLocks noGrp="1"/>
          </p:cNvSpPr>
          <p:nvPr>
            <p:ph type="title"/>
          </p:nvPr>
        </p:nvSpPr>
        <p:spPr>
          <a:xfrm>
            <a:off x="560098" y="381000"/>
            <a:ext cx="10972800" cy="1143000"/>
          </a:xfrm>
        </p:spPr>
        <p:txBody>
          <a:bodyPr/>
          <a:lstStyle/>
          <a:p>
            <a:r>
              <a:rPr lang="en-US" sz="4000"/>
              <a:t>Example B: Clinician Prognosis, Life Cycle*, and Equitable Chances</a:t>
            </a:r>
          </a:p>
        </p:txBody>
      </p:sp>
      <p:sp>
        <p:nvSpPr>
          <p:cNvPr id="3" name="Content Placeholder 2">
            <a:extLst>
              <a:ext uri="{FF2B5EF4-FFF2-40B4-BE49-F238E27FC236}">
                <a16:creationId xmlns:a16="http://schemas.microsoft.com/office/drawing/2014/main" id="{765F381D-2438-4626-8162-A060EE63A348}"/>
              </a:ext>
            </a:extLst>
          </p:cNvPr>
          <p:cNvSpPr>
            <a:spLocks noGrp="1"/>
          </p:cNvSpPr>
          <p:nvPr>
            <p:ph idx="1"/>
          </p:nvPr>
        </p:nvSpPr>
        <p:spPr>
          <a:xfrm>
            <a:off x="609600" y="1600200"/>
            <a:ext cx="10972800" cy="4572000"/>
          </a:xfrm>
        </p:spPr>
        <p:txBody>
          <a:bodyPr/>
          <a:lstStyle/>
          <a:p>
            <a:r>
              <a:rPr lang="en-US" b="1">
                <a:latin typeface="Calibri" panose="020F0502020204030204" pitchFamily="34" charset="0"/>
                <a:cs typeface="Calibri" panose="020F0502020204030204" pitchFamily="34" charset="0"/>
              </a:rPr>
              <a:t>Step 1</a:t>
            </a:r>
            <a:r>
              <a:rPr lang="en-US">
                <a:latin typeface="Calibri" panose="020F0502020204030204" pitchFamily="34" charset="0"/>
                <a:cs typeface="Calibri" panose="020F0502020204030204" pitchFamily="34" charset="0"/>
              </a:rPr>
              <a:t>: Clinician Prognosis: assess patient’s chance to survive hospitalization. Group 1 gets highest priority for the resource, and Group 3 gets lowest priority for the resource:</a:t>
            </a:r>
          </a:p>
          <a:p>
            <a:endParaRPr lang="en-US" sz="900">
              <a:latin typeface="Calibri" panose="020F0502020204030204" pitchFamily="34" charset="0"/>
              <a:cs typeface="Calibri" panose="020F0502020204030204" pitchFamily="34" charset="0"/>
            </a:endParaRPr>
          </a:p>
          <a:p>
            <a:pPr marL="0" indent="0">
              <a:buNone/>
            </a:pPr>
            <a:endParaRPr lang="en-US">
              <a:latin typeface="Calibri" panose="020F0502020204030204" pitchFamily="34" charset="0"/>
              <a:cs typeface="Calibri" panose="020F0502020204030204" pitchFamily="34" charset="0"/>
            </a:endParaRPr>
          </a:p>
          <a:p>
            <a:pPr marL="0" indent="0">
              <a:buNone/>
            </a:pPr>
            <a:endParaRPr lang="en-US" sz="4000">
              <a:latin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Step 2</a:t>
            </a:r>
            <a:r>
              <a:rPr lang="en-US">
                <a:latin typeface="Calibri" panose="020F0502020204030204" pitchFamily="34" charset="0"/>
                <a:cs typeface="Calibri" panose="020F0502020204030204" pitchFamily="34" charset="0"/>
              </a:rPr>
              <a:t>: if there are not enough resources for patients in the same prognosis group, patients who are in an earlier life stage (based on age) receive priority for the resource</a:t>
            </a:r>
          </a:p>
          <a:p>
            <a:pPr marL="0" indent="0">
              <a:buNone/>
            </a:pPr>
            <a:r>
              <a:rPr lang="en-US" sz="2000"/>
              <a:t>     </a:t>
            </a:r>
          </a:p>
        </p:txBody>
      </p:sp>
      <p:sp>
        <p:nvSpPr>
          <p:cNvPr id="4" name="Slide Number Placeholder 3">
            <a:extLst>
              <a:ext uri="{FF2B5EF4-FFF2-40B4-BE49-F238E27FC236}">
                <a16:creationId xmlns:a16="http://schemas.microsoft.com/office/drawing/2014/main" id="{0336BEAC-D909-41D7-89DA-508C62665416}"/>
              </a:ext>
            </a:extLst>
          </p:cNvPr>
          <p:cNvSpPr>
            <a:spLocks noGrp="1"/>
          </p:cNvSpPr>
          <p:nvPr>
            <p:ph type="sldNum" sz="quarter" idx="11"/>
          </p:nvPr>
        </p:nvSpPr>
        <p:spPr/>
        <p:txBody>
          <a:bodyPr/>
          <a:lstStyle/>
          <a:p>
            <a:pPr>
              <a:defRPr/>
            </a:pPr>
            <a:fld id="{678D0E47-2870-4D7F-9E5B-E656D1108487}" type="slidenum">
              <a:rPr lang="en-US" altLang="en-US" smtClean="0"/>
              <a:pPr>
                <a:defRPr/>
              </a:pPr>
              <a:t>42</a:t>
            </a:fld>
            <a:endParaRPr lang="en-US" altLang="en-US"/>
          </a:p>
        </p:txBody>
      </p:sp>
      <p:graphicFrame>
        <p:nvGraphicFramePr>
          <p:cNvPr id="5" name="Table 8">
            <a:extLst>
              <a:ext uri="{FF2B5EF4-FFF2-40B4-BE49-F238E27FC236}">
                <a16:creationId xmlns:a16="http://schemas.microsoft.com/office/drawing/2014/main" id="{E095BAC9-F6CF-4648-A60D-C06617F0E86B}"/>
              </a:ext>
            </a:extLst>
          </p:cNvPr>
          <p:cNvGraphicFramePr>
            <a:graphicFrameLocks/>
          </p:cNvGraphicFramePr>
          <p:nvPr>
            <p:extLst>
              <p:ext uri="{D42A27DB-BD31-4B8C-83A1-F6EECF244321}">
                <p14:modId xmlns:p14="http://schemas.microsoft.com/office/powerpoint/2010/main" val="4184124625"/>
              </p:ext>
            </p:extLst>
          </p:nvPr>
        </p:nvGraphicFramePr>
        <p:xfrm>
          <a:off x="570960" y="3124200"/>
          <a:ext cx="10935240" cy="1463040"/>
        </p:xfrm>
        <a:graphic>
          <a:graphicData uri="http://schemas.openxmlformats.org/drawingml/2006/table">
            <a:tbl>
              <a:tblPr firstRow="1" bandRow="1">
                <a:tableStyleId>{21E4AEA4-8DFA-4A89-87EB-49C32662AFE0}</a:tableStyleId>
              </a:tblPr>
              <a:tblGrid>
                <a:gridCol w="3645080">
                  <a:extLst>
                    <a:ext uri="{9D8B030D-6E8A-4147-A177-3AD203B41FA5}">
                      <a16:colId xmlns:a16="http://schemas.microsoft.com/office/drawing/2014/main" val="3796861523"/>
                    </a:ext>
                  </a:extLst>
                </a:gridCol>
                <a:gridCol w="3645080">
                  <a:extLst>
                    <a:ext uri="{9D8B030D-6E8A-4147-A177-3AD203B41FA5}">
                      <a16:colId xmlns:a16="http://schemas.microsoft.com/office/drawing/2014/main" val="842303997"/>
                    </a:ext>
                  </a:extLst>
                </a:gridCol>
                <a:gridCol w="3645080">
                  <a:extLst>
                    <a:ext uri="{9D8B030D-6E8A-4147-A177-3AD203B41FA5}">
                      <a16:colId xmlns:a16="http://schemas.microsoft.com/office/drawing/2014/main" val="691381730"/>
                    </a:ext>
                  </a:extLst>
                </a:gridCol>
              </a:tblGrid>
              <a:tr h="447491">
                <a:tc>
                  <a:txBody>
                    <a:bodyPr/>
                    <a:lstStyle/>
                    <a:p>
                      <a:pPr algn="ctr"/>
                      <a:r>
                        <a:rPr lang="en-US" sz="2800">
                          <a:latin typeface="Calibri" panose="020F0502020204030204" pitchFamily="34" charset="0"/>
                          <a:cs typeface="Calibri" panose="020F0502020204030204" pitchFamily="34" charset="0"/>
                        </a:rPr>
                        <a:t>Priority Group 1</a:t>
                      </a:r>
                    </a:p>
                  </a:txBody>
                  <a:tcPr marL="91665" marR="91665">
                    <a:solidFill>
                      <a:srgbClr val="005595"/>
                    </a:solidFill>
                  </a:tcPr>
                </a:tc>
                <a:tc>
                  <a:txBody>
                    <a:bodyPr/>
                    <a:lstStyle/>
                    <a:p>
                      <a:pPr algn="ctr"/>
                      <a:r>
                        <a:rPr lang="en-US" sz="2800">
                          <a:latin typeface="Calibri" panose="020F0502020204030204" pitchFamily="34" charset="0"/>
                          <a:cs typeface="Calibri" panose="020F0502020204030204" pitchFamily="34" charset="0"/>
                        </a:rPr>
                        <a:t>Priority Group 2</a:t>
                      </a:r>
                    </a:p>
                  </a:txBody>
                  <a:tcPr marL="91665" marR="91665">
                    <a:solidFill>
                      <a:srgbClr val="005595"/>
                    </a:solidFill>
                  </a:tcPr>
                </a:tc>
                <a:tc>
                  <a:txBody>
                    <a:bodyPr/>
                    <a:lstStyle/>
                    <a:p>
                      <a:pPr algn="ctr"/>
                      <a:r>
                        <a:rPr lang="en-US" sz="2800">
                          <a:latin typeface="Calibri" panose="020F0502020204030204" pitchFamily="34" charset="0"/>
                          <a:cs typeface="Calibri" panose="020F0502020204030204" pitchFamily="34" charset="0"/>
                        </a:rPr>
                        <a:t>Priority Group 3</a:t>
                      </a:r>
                    </a:p>
                  </a:txBody>
                  <a:tcPr marL="91665" marR="91665">
                    <a:solidFill>
                      <a:srgbClr val="005595"/>
                    </a:solidFill>
                  </a:tcPr>
                </a:tc>
                <a:extLst>
                  <a:ext uri="{0D108BD9-81ED-4DB2-BD59-A6C34878D82A}">
                    <a16:rowId xmlns:a16="http://schemas.microsoft.com/office/drawing/2014/main" val="912228368"/>
                  </a:ext>
                </a:extLst>
              </a:tr>
              <a:tr h="792551">
                <a:tc>
                  <a:txBody>
                    <a:bodyPr/>
                    <a:lstStyle/>
                    <a:p>
                      <a:pPr algn="ctr"/>
                      <a:r>
                        <a:rPr lang="en-US" sz="2800" b="1">
                          <a:solidFill>
                            <a:srgbClr val="005595"/>
                          </a:solidFill>
                          <a:latin typeface="Calibri" panose="020F0502020204030204" pitchFamily="34" charset="0"/>
                          <a:cs typeface="Calibri" panose="020F0502020204030204" pitchFamily="34" charset="0"/>
                        </a:rPr>
                        <a:t>≥ 90% chance of hospital survival</a:t>
                      </a:r>
                    </a:p>
                  </a:txBody>
                  <a:tcPr marL="91665" marR="91665"/>
                </a:tc>
                <a:tc>
                  <a:txBody>
                    <a:bodyPr/>
                    <a:lstStyle/>
                    <a:p>
                      <a:pPr algn="ctr"/>
                      <a:r>
                        <a:rPr lang="en-US" sz="2800" b="1">
                          <a:solidFill>
                            <a:srgbClr val="005595"/>
                          </a:solidFill>
                          <a:latin typeface="Calibri" panose="020F0502020204030204" pitchFamily="34" charset="0"/>
                          <a:cs typeface="Calibri" panose="020F0502020204030204" pitchFamily="34" charset="0"/>
                        </a:rPr>
                        <a:t>all others </a:t>
                      </a:r>
                      <a:r>
                        <a:rPr lang="en-US" sz="2800" b="0">
                          <a:solidFill>
                            <a:srgbClr val="005595"/>
                          </a:solidFill>
                          <a:latin typeface="Calibri" panose="020F0502020204030204" pitchFamily="34" charset="0"/>
                          <a:cs typeface="Calibri" panose="020F0502020204030204" pitchFamily="34" charset="0"/>
                        </a:rPr>
                        <a:t>(e.g., 11-89% chance survival)</a:t>
                      </a:r>
                    </a:p>
                  </a:txBody>
                  <a:tcPr marL="91665" marR="91665"/>
                </a:tc>
                <a:tc>
                  <a:txBody>
                    <a:bodyPr/>
                    <a:lstStyle/>
                    <a:p>
                      <a:pPr algn="ctr"/>
                      <a:r>
                        <a:rPr lang="en-US" sz="2800" b="1" kern="1200">
                          <a:solidFill>
                            <a:srgbClr val="005595"/>
                          </a:solidFill>
                          <a:latin typeface="Calibri" panose="020F0502020204030204" pitchFamily="34" charset="0"/>
                          <a:ea typeface="+mn-ea"/>
                          <a:cs typeface="Calibri" panose="020F0502020204030204" pitchFamily="34" charset="0"/>
                        </a:rPr>
                        <a:t>≤ </a:t>
                      </a:r>
                      <a:r>
                        <a:rPr lang="en-US" sz="2800" b="1">
                          <a:solidFill>
                            <a:srgbClr val="005595"/>
                          </a:solidFill>
                          <a:latin typeface="Calibri" panose="020F0502020204030204" pitchFamily="34" charset="0"/>
                          <a:cs typeface="Calibri" panose="020F0502020204030204" pitchFamily="34" charset="0"/>
                        </a:rPr>
                        <a:t>10% chance of hospital survival</a:t>
                      </a:r>
                    </a:p>
                  </a:txBody>
                  <a:tcPr marL="91665" marR="91665"/>
                </a:tc>
                <a:extLst>
                  <a:ext uri="{0D108BD9-81ED-4DB2-BD59-A6C34878D82A}">
                    <a16:rowId xmlns:a16="http://schemas.microsoft.com/office/drawing/2014/main" val="1088254109"/>
                  </a:ext>
                </a:extLst>
              </a:tr>
            </a:tbl>
          </a:graphicData>
        </a:graphic>
      </p:graphicFrame>
      <p:sp>
        <p:nvSpPr>
          <p:cNvPr id="7" name="TextBox 6">
            <a:extLst>
              <a:ext uri="{FF2B5EF4-FFF2-40B4-BE49-F238E27FC236}">
                <a16:creationId xmlns:a16="http://schemas.microsoft.com/office/drawing/2014/main" id="{E2E64F54-CBB8-46D1-AABF-9B5E2694CD1C}"/>
              </a:ext>
            </a:extLst>
          </p:cNvPr>
          <p:cNvSpPr txBox="1"/>
          <p:nvPr/>
        </p:nvSpPr>
        <p:spPr>
          <a:xfrm>
            <a:off x="1153305" y="6442501"/>
            <a:ext cx="8981295" cy="830997"/>
          </a:xfrm>
          <a:prstGeom prst="rect">
            <a:avLst/>
          </a:prstGeom>
          <a:noFill/>
        </p:spPr>
        <p:txBody>
          <a:bodyPr wrap="square" rtlCol="0">
            <a:spAutoFit/>
          </a:bodyPr>
          <a:lstStyle/>
          <a:p>
            <a:r>
              <a:rPr lang="en-US">
                <a:solidFill>
                  <a:srgbClr val="005595"/>
                </a:solidFill>
                <a:latin typeface="Calibri" panose="020F0502020204030204" pitchFamily="34" charset="0"/>
                <a:cs typeface="Calibri" panose="020F0502020204030204" pitchFamily="34" charset="0"/>
              </a:rPr>
              <a:t>*OHA has significant concerns with using this option</a:t>
            </a:r>
          </a:p>
          <a:p>
            <a:endParaRPr lang="en-US">
              <a:solidFill>
                <a:srgbClr val="00559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0723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2FCE-DCF0-48DC-87D5-B7655482E627}"/>
              </a:ext>
            </a:extLst>
          </p:cNvPr>
          <p:cNvSpPr>
            <a:spLocks noGrp="1"/>
          </p:cNvSpPr>
          <p:nvPr>
            <p:ph type="title"/>
          </p:nvPr>
        </p:nvSpPr>
        <p:spPr/>
        <p:txBody>
          <a:bodyPr/>
          <a:lstStyle/>
          <a:p>
            <a:r>
              <a:rPr lang="en-US"/>
              <a:t>Example B: continued</a:t>
            </a:r>
          </a:p>
        </p:txBody>
      </p:sp>
      <p:sp>
        <p:nvSpPr>
          <p:cNvPr id="3" name="Content Placeholder 2">
            <a:extLst>
              <a:ext uri="{FF2B5EF4-FFF2-40B4-BE49-F238E27FC236}">
                <a16:creationId xmlns:a16="http://schemas.microsoft.com/office/drawing/2014/main" id="{12BCFAC7-26BB-446A-9060-86E325DB4F2F}"/>
              </a:ext>
            </a:extLst>
          </p:cNvPr>
          <p:cNvSpPr>
            <a:spLocks noGrp="1"/>
          </p:cNvSpPr>
          <p:nvPr>
            <p:ph idx="1"/>
          </p:nvPr>
        </p:nvSpPr>
        <p:spPr/>
        <p:txBody>
          <a:bodyPr/>
          <a:lstStyle/>
          <a:p>
            <a:r>
              <a:rPr lang="en-US">
                <a:latin typeface="Calibri" panose="020F0502020204030204" pitchFamily="34" charset="0"/>
                <a:cs typeface="Calibri" panose="020F0502020204030204" pitchFamily="34" charset="0"/>
              </a:rPr>
              <a:t>Example life stages assignments:</a:t>
            </a:r>
          </a:p>
          <a:p>
            <a:pPr lvl="1"/>
            <a:r>
              <a:rPr lang="en-US">
                <a:latin typeface="Calibri" panose="020F0502020204030204" pitchFamily="34" charset="0"/>
                <a:cs typeface="Calibri" panose="020F0502020204030204" pitchFamily="34" charset="0"/>
              </a:rPr>
              <a:t>Childhood: 0-17 years old</a:t>
            </a:r>
          </a:p>
          <a:p>
            <a:pPr lvl="1"/>
            <a:r>
              <a:rPr lang="en-US">
                <a:latin typeface="Calibri" panose="020F0502020204030204" pitchFamily="34" charset="0"/>
                <a:cs typeface="Calibri" panose="020F0502020204030204" pitchFamily="34" charset="0"/>
              </a:rPr>
              <a:t>Early Adulthood: 18-39 years old</a:t>
            </a:r>
          </a:p>
          <a:p>
            <a:pPr lvl="1"/>
            <a:r>
              <a:rPr lang="en-US">
                <a:latin typeface="Calibri" panose="020F0502020204030204" pitchFamily="34" charset="0"/>
                <a:cs typeface="Calibri" panose="020F0502020204030204" pitchFamily="34" charset="0"/>
              </a:rPr>
              <a:t>Middle Age: 40-64 years old</a:t>
            </a:r>
          </a:p>
          <a:p>
            <a:pPr lvl="1"/>
            <a:r>
              <a:rPr lang="en-US">
                <a:latin typeface="Calibri" panose="020F0502020204030204" pitchFamily="34" charset="0"/>
                <a:cs typeface="Calibri" panose="020F0502020204030204" pitchFamily="34" charset="0"/>
              </a:rPr>
              <a:t>Older Adults: 65+ years old</a:t>
            </a:r>
          </a:p>
          <a:p>
            <a:pPr lvl="1"/>
            <a:endParaRPr lang="en-US" sz="1000">
              <a:latin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Step 3</a:t>
            </a:r>
            <a:r>
              <a:rPr lang="en-US">
                <a:latin typeface="Calibri" panose="020F0502020204030204" pitchFamily="34" charset="0"/>
                <a:cs typeface="Calibri" panose="020F0502020204030204" pitchFamily="34" charset="0"/>
              </a:rPr>
              <a:t>: Second tiebreaker: in the event there are patients in the same prognosis group and same life stage, apply equitable chances criterion to determine priority</a:t>
            </a:r>
          </a:p>
        </p:txBody>
      </p:sp>
      <p:sp>
        <p:nvSpPr>
          <p:cNvPr id="4" name="Slide Number Placeholder 3">
            <a:extLst>
              <a:ext uri="{FF2B5EF4-FFF2-40B4-BE49-F238E27FC236}">
                <a16:creationId xmlns:a16="http://schemas.microsoft.com/office/drawing/2014/main" id="{E8DE0008-F04B-4350-B6A7-BD6E55E30B9E}"/>
              </a:ext>
            </a:extLst>
          </p:cNvPr>
          <p:cNvSpPr>
            <a:spLocks noGrp="1"/>
          </p:cNvSpPr>
          <p:nvPr>
            <p:ph type="sldNum" sz="quarter" idx="11"/>
          </p:nvPr>
        </p:nvSpPr>
        <p:spPr/>
        <p:txBody>
          <a:bodyPr/>
          <a:lstStyle/>
          <a:p>
            <a:pPr>
              <a:defRPr/>
            </a:pPr>
            <a:fld id="{678D0E47-2870-4D7F-9E5B-E656D1108487}" type="slidenum">
              <a:rPr lang="en-US" altLang="en-US" smtClean="0"/>
              <a:pPr>
                <a:defRPr/>
              </a:pPr>
              <a:t>43</a:t>
            </a:fld>
            <a:endParaRPr lang="en-US" altLang="en-US"/>
          </a:p>
        </p:txBody>
      </p:sp>
    </p:spTree>
    <p:extLst>
      <p:ext uri="{BB962C8B-B14F-4D97-AF65-F5344CB8AC3E}">
        <p14:creationId xmlns:p14="http://schemas.microsoft.com/office/powerpoint/2010/main" val="2148834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E98A-5EB0-44F3-812B-8628163C4E88}"/>
              </a:ext>
            </a:extLst>
          </p:cNvPr>
          <p:cNvSpPr>
            <a:spLocks noGrp="1"/>
          </p:cNvSpPr>
          <p:nvPr>
            <p:ph type="title"/>
          </p:nvPr>
        </p:nvSpPr>
        <p:spPr/>
        <p:txBody>
          <a:bodyPr/>
          <a:lstStyle/>
          <a:p>
            <a:r>
              <a:rPr lang="en-US"/>
              <a:t>Example B: Who is prioritized?</a:t>
            </a:r>
          </a:p>
        </p:txBody>
      </p:sp>
      <p:sp>
        <p:nvSpPr>
          <p:cNvPr id="3" name="Content Placeholder 2">
            <a:extLst>
              <a:ext uri="{FF2B5EF4-FFF2-40B4-BE49-F238E27FC236}">
                <a16:creationId xmlns:a16="http://schemas.microsoft.com/office/drawing/2014/main" id="{AD172705-6BEA-4B2B-B8DF-62B2BAE0AFD0}"/>
              </a:ext>
            </a:extLst>
          </p:cNvPr>
          <p:cNvSpPr>
            <a:spLocks noGrp="1"/>
          </p:cNvSpPr>
          <p:nvPr>
            <p:ph idx="1"/>
          </p:nvPr>
        </p:nvSpPr>
        <p:spPr>
          <a:xfrm>
            <a:off x="609600" y="1600200"/>
            <a:ext cx="10972800" cy="4648200"/>
          </a:xfrm>
        </p:spPr>
        <p:txBody>
          <a:bodyPr/>
          <a:lstStyle/>
          <a:p>
            <a:r>
              <a:rPr lang="en-US" sz="2800">
                <a:latin typeface="Calibri" panose="020F0502020204030204" pitchFamily="34" charset="0"/>
                <a:cs typeface="Calibri" panose="020F0502020204030204" pitchFamily="34" charset="0"/>
              </a:rPr>
              <a:t>Patients who have a greater than or equal to 90% chance to survive hospitalization based on clinician prognosis would be the first group in line for the needed resource;</a:t>
            </a:r>
          </a:p>
          <a:p>
            <a:endParaRPr lang="en-US" sz="500">
              <a:latin typeface="Calibri" panose="020F0502020204030204" pitchFamily="34" charset="0"/>
              <a:cs typeface="Calibri" panose="020F0502020204030204" pitchFamily="34" charset="0"/>
            </a:endParaRPr>
          </a:p>
          <a:p>
            <a:r>
              <a:rPr lang="en-US" sz="2800">
                <a:latin typeface="Calibri" panose="020F0502020204030204" pitchFamily="34" charset="0"/>
                <a:cs typeface="Calibri" panose="020F0502020204030204" pitchFamily="34" charset="0"/>
              </a:rPr>
              <a:t>Patients in this group who are defined as being in an earlier life stage would have priority over patients in an older life stage; and</a:t>
            </a:r>
          </a:p>
          <a:p>
            <a:endParaRPr lang="en-US" sz="500">
              <a:latin typeface="Calibri" panose="020F0502020204030204" pitchFamily="34" charset="0"/>
              <a:cs typeface="Calibri" panose="020F0502020204030204" pitchFamily="34" charset="0"/>
            </a:endParaRPr>
          </a:p>
          <a:p>
            <a:r>
              <a:rPr lang="en-US" sz="2800">
                <a:latin typeface="Calibri" panose="020F0502020204030204" pitchFamily="34" charset="0"/>
                <a:cs typeface="Calibri" panose="020F0502020204030204" pitchFamily="34" charset="0"/>
              </a:rPr>
              <a:t>Patients with the same life stage who have experienced the greatest disadvantage would have the highest chance of being prioritized in front of other patients in the same life stage who have experienced the least disadvantage, proportionate to the impact the emergency had on the disadvantaged group</a:t>
            </a:r>
          </a:p>
        </p:txBody>
      </p:sp>
      <p:sp>
        <p:nvSpPr>
          <p:cNvPr id="4" name="Slide Number Placeholder 3">
            <a:extLst>
              <a:ext uri="{FF2B5EF4-FFF2-40B4-BE49-F238E27FC236}">
                <a16:creationId xmlns:a16="http://schemas.microsoft.com/office/drawing/2014/main" id="{9C769D6B-2248-4A7E-AFE8-116F469555FD}"/>
              </a:ext>
            </a:extLst>
          </p:cNvPr>
          <p:cNvSpPr>
            <a:spLocks noGrp="1"/>
          </p:cNvSpPr>
          <p:nvPr>
            <p:ph type="sldNum" sz="quarter" idx="11"/>
          </p:nvPr>
        </p:nvSpPr>
        <p:spPr/>
        <p:txBody>
          <a:bodyPr/>
          <a:lstStyle/>
          <a:p>
            <a:pPr>
              <a:defRPr/>
            </a:pPr>
            <a:fld id="{678D0E47-2870-4D7F-9E5B-E656D1108487}" type="slidenum">
              <a:rPr lang="en-US" altLang="en-US" smtClean="0"/>
              <a:pPr>
                <a:defRPr/>
              </a:pPr>
              <a:t>44</a:t>
            </a:fld>
            <a:endParaRPr lang="en-US" altLang="en-US"/>
          </a:p>
        </p:txBody>
      </p:sp>
    </p:spTree>
    <p:extLst>
      <p:ext uri="{BB962C8B-B14F-4D97-AF65-F5344CB8AC3E}">
        <p14:creationId xmlns:p14="http://schemas.microsoft.com/office/powerpoint/2010/main" val="4187008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DC11-D46B-42FC-B674-CA8D12987D1F}"/>
              </a:ext>
            </a:extLst>
          </p:cNvPr>
          <p:cNvSpPr>
            <a:spLocks noGrp="1"/>
          </p:cNvSpPr>
          <p:nvPr>
            <p:ph type="title"/>
          </p:nvPr>
        </p:nvSpPr>
        <p:spPr>
          <a:xfrm>
            <a:off x="609600" y="274638"/>
            <a:ext cx="11125200" cy="1143000"/>
          </a:xfrm>
        </p:spPr>
        <p:txBody>
          <a:bodyPr/>
          <a:lstStyle/>
          <a:p>
            <a:r>
              <a:rPr lang="en-US" sz="3600"/>
              <a:t>Example C. Clinician Prognosis, Essential Worker, Multiplier Effect, and Equitable Chances</a:t>
            </a:r>
          </a:p>
        </p:txBody>
      </p:sp>
      <p:sp>
        <p:nvSpPr>
          <p:cNvPr id="4" name="Slide Number Placeholder 3">
            <a:extLst>
              <a:ext uri="{FF2B5EF4-FFF2-40B4-BE49-F238E27FC236}">
                <a16:creationId xmlns:a16="http://schemas.microsoft.com/office/drawing/2014/main" id="{1A5BD3B9-EB94-4957-BDA0-1B024BFD170C}"/>
              </a:ext>
            </a:extLst>
          </p:cNvPr>
          <p:cNvSpPr>
            <a:spLocks noGrp="1"/>
          </p:cNvSpPr>
          <p:nvPr>
            <p:ph type="sldNum" sz="quarter" idx="11"/>
          </p:nvPr>
        </p:nvSpPr>
        <p:spPr/>
        <p:txBody>
          <a:bodyPr/>
          <a:lstStyle/>
          <a:p>
            <a:pPr>
              <a:defRPr/>
            </a:pPr>
            <a:fld id="{678D0E47-2870-4D7F-9E5B-E656D1108487}" type="slidenum">
              <a:rPr lang="en-US" altLang="en-US" smtClean="0"/>
              <a:pPr>
                <a:defRPr/>
              </a:pPr>
              <a:t>45</a:t>
            </a:fld>
            <a:endParaRPr lang="en-US" altLang="en-US"/>
          </a:p>
        </p:txBody>
      </p:sp>
      <p:sp>
        <p:nvSpPr>
          <p:cNvPr id="10" name="Content Placeholder 9">
            <a:extLst>
              <a:ext uri="{FF2B5EF4-FFF2-40B4-BE49-F238E27FC236}">
                <a16:creationId xmlns:a16="http://schemas.microsoft.com/office/drawing/2014/main" id="{E1E8A600-1E78-4CAF-BBA5-7D79F78F217A}"/>
              </a:ext>
            </a:extLst>
          </p:cNvPr>
          <p:cNvSpPr>
            <a:spLocks noGrp="1"/>
          </p:cNvSpPr>
          <p:nvPr>
            <p:ph idx="1"/>
          </p:nvPr>
        </p:nvSpPr>
        <p:spPr>
          <a:xfrm>
            <a:off x="685800" y="1600200"/>
            <a:ext cx="10896600" cy="2743200"/>
          </a:xfrm>
        </p:spPr>
        <p:txBody>
          <a:bodyPr/>
          <a:lstStyle/>
          <a:p>
            <a:r>
              <a:rPr lang="en-US" b="1">
                <a:latin typeface="Calibri" panose="020F0502020204030204" pitchFamily="34" charset="0"/>
                <a:cs typeface="Calibri" panose="020F0502020204030204" pitchFamily="34" charset="0"/>
              </a:rPr>
              <a:t>Step 1</a:t>
            </a:r>
            <a:r>
              <a:rPr lang="en-US">
                <a:latin typeface="Calibri" panose="020F0502020204030204" pitchFamily="34" charset="0"/>
                <a:cs typeface="Calibri" panose="020F0502020204030204" pitchFamily="34" charset="0"/>
              </a:rPr>
              <a:t>: Triage Team determines prognosis for survival to hospital discharge for all patients:</a:t>
            </a:r>
          </a:p>
          <a:p>
            <a:pPr marL="0" indent="0">
              <a:buNone/>
            </a:pPr>
            <a:endParaRPr lang="en-US">
              <a:latin typeface="Calibri" panose="020F0502020204030204" pitchFamily="34" charset="0"/>
              <a:cs typeface="Calibri" panose="020F0502020204030204" pitchFamily="34" charset="0"/>
            </a:endParaRPr>
          </a:p>
          <a:p>
            <a:endParaRPr lang="en-US" sz="4000">
              <a:latin typeface="Calibri" panose="020F0502020204030204" pitchFamily="34" charset="0"/>
              <a:cs typeface="Calibri" panose="020F0502020204030204" pitchFamily="34" charset="0"/>
            </a:endParaRPr>
          </a:p>
          <a:p>
            <a:endParaRPr lang="en-US" sz="1400">
              <a:latin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Step 2</a:t>
            </a:r>
            <a:r>
              <a:rPr lang="en-US">
                <a:latin typeface="Calibri" panose="020F0502020204030204" pitchFamily="34" charset="0"/>
                <a:cs typeface="Calibri" panose="020F0502020204030204" pitchFamily="34" charset="0"/>
              </a:rPr>
              <a:t>: </a:t>
            </a:r>
            <a:r>
              <a:rPr lang="en-US" u="sng">
                <a:latin typeface="Calibri" panose="020F0502020204030204" pitchFamily="34" charset="0"/>
                <a:cs typeface="Calibri" panose="020F0502020204030204" pitchFamily="34" charset="0"/>
              </a:rPr>
              <a:t>Prioritize based on:</a:t>
            </a:r>
          </a:p>
          <a:p>
            <a:pPr lvl="1"/>
            <a:r>
              <a:rPr lang="en-US">
                <a:latin typeface="Calibri" panose="020F0502020204030204" pitchFamily="34" charset="0"/>
                <a:cs typeface="Calibri" panose="020F0502020204030204" pitchFamily="34" charset="0"/>
              </a:rPr>
              <a:t>Essential worker verification and/or multiplier effect verification</a:t>
            </a:r>
            <a:r>
              <a:rPr lang="en-US" b="1" baseline="30000">
                <a:latin typeface="Calibri" panose="020F0502020204030204" pitchFamily="34" charset="0"/>
                <a:cs typeface="Calibri" panose="020F0502020204030204" pitchFamily="34" charset="0"/>
              </a:rPr>
              <a:t> </a:t>
            </a:r>
            <a:endParaRPr lang="en-US">
              <a:latin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Step 3</a:t>
            </a:r>
            <a:r>
              <a:rPr lang="en-US">
                <a:latin typeface="Calibri" panose="020F0502020204030204" pitchFamily="34" charset="0"/>
                <a:cs typeface="Calibri" panose="020F0502020204030204" pitchFamily="34" charset="0"/>
              </a:rPr>
              <a:t>: Tie breaker: apply equitable chances weighted randomization</a:t>
            </a:r>
          </a:p>
        </p:txBody>
      </p:sp>
      <p:graphicFrame>
        <p:nvGraphicFramePr>
          <p:cNvPr id="11" name="Table 8">
            <a:extLst>
              <a:ext uri="{FF2B5EF4-FFF2-40B4-BE49-F238E27FC236}">
                <a16:creationId xmlns:a16="http://schemas.microsoft.com/office/drawing/2014/main" id="{4B0FF118-39F3-47BE-9E28-15C205188818}"/>
              </a:ext>
            </a:extLst>
          </p:cNvPr>
          <p:cNvGraphicFramePr>
            <a:graphicFrameLocks/>
          </p:cNvGraphicFramePr>
          <p:nvPr>
            <p:extLst>
              <p:ext uri="{D42A27DB-BD31-4B8C-83A1-F6EECF244321}">
                <p14:modId xmlns:p14="http://schemas.microsoft.com/office/powerpoint/2010/main" val="605090606"/>
              </p:ext>
            </p:extLst>
          </p:nvPr>
        </p:nvGraphicFramePr>
        <p:xfrm>
          <a:off x="647160" y="2743200"/>
          <a:ext cx="10935240" cy="1280160"/>
        </p:xfrm>
        <a:graphic>
          <a:graphicData uri="http://schemas.openxmlformats.org/drawingml/2006/table">
            <a:tbl>
              <a:tblPr firstRow="1" bandRow="1">
                <a:tableStyleId>{21E4AEA4-8DFA-4A89-87EB-49C32662AFE0}</a:tableStyleId>
              </a:tblPr>
              <a:tblGrid>
                <a:gridCol w="3645080">
                  <a:extLst>
                    <a:ext uri="{9D8B030D-6E8A-4147-A177-3AD203B41FA5}">
                      <a16:colId xmlns:a16="http://schemas.microsoft.com/office/drawing/2014/main" val="3796861523"/>
                    </a:ext>
                  </a:extLst>
                </a:gridCol>
                <a:gridCol w="3645080">
                  <a:extLst>
                    <a:ext uri="{9D8B030D-6E8A-4147-A177-3AD203B41FA5}">
                      <a16:colId xmlns:a16="http://schemas.microsoft.com/office/drawing/2014/main" val="842303997"/>
                    </a:ext>
                  </a:extLst>
                </a:gridCol>
                <a:gridCol w="3645080">
                  <a:extLst>
                    <a:ext uri="{9D8B030D-6E8A-4147-A177-3AD203B41FA5}">
                      <a16:colId xmlns:a16="http://schemas.microsoft.com/office/drawing/2014/main" val="691381730"/>
                    </a:ext>
                  </a:extLst>
                </a:gridCol>
              </a:tblGrid>
              <a:tr h="447491">
                <a:tc>
                  <a:txBody>
                    <a:bodyPr/>
                    <a:lstStyle/>
                    <a:p>
                      <a:pPr algn="ctr"/>
                      <a:r>
                        <a:rPr lang="en-US" sz="2400"/>
                        <a:t>Priority Group 1</a:t>
                      </a:r>
                    </a:p>
                  </a:txBody>
                  <a:tcPr marL="91665" marR="91665">
                    <a:solidFill>
                      <a:srgbClr val="005595"/>
                    </a:solidFill>
                  </a:tcPr>
                </a:tc>
                <a:tc>
                  <a:txBody>
                    <a:bodyPr/>
                    <a:lstStyle/>
                    <a:p>
                      <a:pPr algn="ctr"/>
                      <a:r>
                        <a:rPr lang="en-US" sz="2400"/>
                        <a:t>Priority Group 2</a:t>
                      </a:r>
                    </a:p>
                  </a:txBody>
                  <a:tcPr marL="91665" marR="91665">
                    <a:solidFill>
                      <a:srgbClr val="005595"/>
                    </a:solidFill>
                  </a:tcPr>
                </a:tc>
                <a:tc>
                  <a:txBody>
                    <a:bodyPr/>
                    <a:lstStyle/>
                    <a:p>
                      <a:pPr algn="ctr"/>
                      <a:r>
                        <a:rPr lang="en-US" sz="2400"/>
                        <a:t>Priority Group 3</a:t>
                      </a:r>
                    </a:p>
                  </a:txBody>
                  <a:tcPr marL="91665" marR="91665">
                    <a:solidFill>
                      <a:srgbClr val="005595"/>
                    </a:solidFill>
                  </a:tcPr>
                </a:tc>
                <a:extLst>
                  <a:ext uri="{0D108BD9-81ED-4DB2-BD59-A6C34878D82A}">
                    <a16:rowId xmlns:a16="http://schemas.microsoft.com/office/drawing/2014/main" val="912228368"/>
                  </a:ext>
                </a:extLst>
              </a:tr>
              <a:tr h="792551">
                <a:tc>
                  <a:txBody>
                    <a:bodyPr/>
                    <a:lstStyle/>
                    <a:p>
                      <a:pPr algn="ctr"/>
                      <a:r>
                        <a:rPr lang="en-US" sz="2400" b="1">
                          <a:solidFill>
                            <a:srgbClr val="005595"/>
                          </a:solidFill>
                        </a:rPr>
                        <a:t>≥ 90% chance of hospital survival</a:t>
                      </a:r>
                    </a:p>
                  </a:txBody>
                  <a:tcPr marL="91665" marR="91665"/>
                </a:tc>
                <a:tc>
                  <a:txBody>
                    <a:bodyPr/>
                    <a:lstStyle/>
                    <a:p>
                      <a:pPr algn="ctr"/>
                      <a:r>
                        <a:rPr lang="en-US" sz="2400" b="1">
                          <a:solidFill>
                            <a:srgbClr val="005595"/>
                          </a:solidFill>
                        </a:rPr>
                        <a:t>all others </a:t>
                      </a:r>
                      <a:r>
                        <a:rPr lang="en-US" sz="2400" b="0">
                          <a:solidFill>
                            <a:srgbClr val="005595"/>
                          </a:solidFill>
                        </a:rPr>
                        <a:t>(e.g., 11-89% chance survival)</a:t>
                      </a:r>
                    </a:p>
                  </a:txBody>
                  <a:tcPr marL="91665" marR="91665"/>
                </a:tc>
                <a:tc>
                  <a:txBody>
                    <a:bodyPr/>
                    <a:lstStyle/>
                    <a:p>
                      <a:pPr algn="ctr"/>
                      <a:r>
                        <a:rPr lang="en-US" sz="2400" b="1" kern="1200">
                          <a:solidFill>
                            <a:srgbClr val="005595"/>
                          </a:solidFill>
                          <a:latin typeface="+mn-lt"/>
                          <a:ea typeface="+mn-ea"/>
                          <a:cs typeface="+mn-cs"/>
                        </a:rPr>
                        <a:t>≤ </a:t>
                      </a:r>
                      <a:r>
                        <a:rPr lang="en-US" sz="2400" b="1">
                          <a:solidFill>
                            <a:srgbClr val="005595"/>
                          </a:solidFill>
                        </a:rPr>
                        <a:t>10% chance of hospital survival</a:t>
                      </a:r>
                    </a:p>
                  </a:txBody>
                  <a:tcPr marL="91665" marR="91665"/>
                </a:tc>
                <a:extLst>
                  <a:ext uri="{0D108BD9-81ED-4DB2-BD59-A6C34878D82A}">
                    <a16:rowId xmlns:a16="http://schemas.microsoft.com/office/drawing/2014/main" val="1088254109"/>
                  </a:ext>
                </a:extLst>
              </a:tr>
            </a:tbl>
          </a:graphicData>
        </a:graphic>
      </p:graphicFrame>
    </p:spTree>
    <p:extLst>
      <p:ext uri="{BB962C8B-B14F-4D97-AF65-F5344CB8AC3E}">
        <p14:creationId xmlns:p14="http://schemas.microsoft.com/office/powerpoint/2010/main" val="1639521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E98A-5EB0-44F3-812B-8628163C4E88}"/>
              </a:ext>
            </a:extLst>
          </p:cNvPr>
          <p:cNvSpPr>
            <a:spLocks noGrp="1"/>
          </p:cNvSpPr>
          <p:nvPr>
            <p:ph type="title"/>
          </p:nvPr>
        </p:nvSpPr>
        <p:spPr>
          <a:xfrm>
            <a:off x="586796" y="148368"/>
            <a:ext cx="10972800" cy="1143000"/>
          </a:xfrm>
        </p:spPr>
        <p:txBody>
          <a:bodyPr/>
          <a:lstStyle/>
          <a:p>
            <a:r>
              <a:rPr lang="en-US"/>
              <a:t>Example C: Who is prioritized?</a:t>
            </a:r>
          </a:p>
        </p:txBody>
      </p:sp>
      <p:sp>
        <p:nvSpPr>
          <p:cNvPr id="3" name="Content Placeholder 2">
            <a:extLst>
              <a:ext uri="{FF2B5EF4-FFF2-40B4-BE49-F238E27FC236}">
                <a16:creationId xmlns:a16="http://schemas.microsoft.com/office/drawing/2014/main" id="{AD172705-6BEA-4B2B-B8DF-62B2BAE0AFD0}"/>
              </a:ext>
            </a:extLst>
          </p:cNvPr>
          <p:cNvSpPr>
            <a:spLocks noGrp="1"/>
          </p:cNvSpPr>
          <p:nvPr>
            <p:ph idx="1"/>
          </p:nvPr>
        </p:nvSpPr>
        <p:spPr>
          <a:xfrm>
            <a:off x="586796" y="1066800"/>
            <a:ext cx="10972800" cy="4114800"/>
          </a:xfrm>
        </p:spPr>
        <p:txBody>
          <a:bodyPr/>
          <a:lstStyle/>
          <a:p>
            <a:r>
              <a:rPr lang="en-US" sz="2800">
                <a:latin typeface="Calibri" panose="020F0502020204030204" pitchFamily="34" charset="0"/>
                <a:cs typeface="Calibri" panose="020F0502020204030204" pitchFamily="34" charset="0"/>
              </a:rPr>
              <a:t>Patients who have a greater than or equal to 90% chance to survive hospitalization based on clinician prognosis would be the first group in line for the needed resource;</a:t>
            </a:r>
          </a:p>
          <a:p>
            <a:r>
              <a:rPr lang="en-US" sz="2800">
                <a:latin typeface="Calibri" panose="020F0502020204030204" pitchFamily="34" charset="0"/>
                <a:cs typeface="Calibri" panose="020F0502020204030204" pitchFamily="34" charset="0"/>
              </a:rPr>
              <a:t>Patients in this prognosis group who have an occupation that meets criteria for essential worker or multiplier effect would have next priority; and </a:t>
            </a:r>
          </a:p>
          <a:p>
            <a:r>
              <a:rPr lang="en-US" sz="2800">
                <a:latin typeface="Calibri" panose="020F0502020204030204" pitchFamily="34" charset="0"/>
                <a:cs typeface="Calibri" panose="020F0502020204030204" pitchFamily="34" charset="0"/>
              </a:rPr>
              <a:t>Patients with the same occupation-related priority who have experienced the greatest disadvantage would have the highest chance of being prioritized in front of other patients with the same prognosis and occupation-related priority who have experienced the least disadvantage, proportionate to the impact the emergency had on the disadvantaged group</a:t>
            </a:r>
          </a:p>
        </p:txBody>
      </p:sp>
      <p:sp>
        <p:nvSpPr>
          <p:cNvPr id="4" name="Slide Number Placeholder 3">
            <a:extLst>
              <a:ext uri="{FF2B5EF4-FFF2-40B4-BE49-F238E27FC236}">
                <a16:creationId xmlns:a16="http://schemas.microsoft.com/office/drawing/2014/main" id="{9C769D6B-2248-4A7E-AFE8-116F469555FD}"/>
              </a:ext>
            </a:extLst>
          </p:cNvPr>
          <p:cNvSpPr>
            <a:spLocks noGrp="1"/>
          </p:cNvSpPr>
          <p:nvPr>
            <p:ph type="sldNum" sz="quarter" idx="11"/>
          </p:nvPr>
        </p:nvSpPr>
        <p:spPr/>
        <p:txBody>
          <a:bodyPr/>
          <a:lstStyle/>
          <a:p>
            <a:pPr>
              <a:defRPr/>
            </a:pPr>
            <a:fld id="{678D0E47-2870-4D7F-9E5B-E656D1108487}" type="slidenum">
              <a:rPr lang="en-US" altLang="en-US" smtClean="0"/>
              <a:pPr>
                <a:defRPr/>
              </a:pPr>
              <a:t>46</a:t>
            </a:fld>
            <a:endParaRPr lang="en-US" altLang="en-US"/>
          </a:p>
        </p:txBody>
      </p:sp>
    </p:spTree>
    <p:extLst>
      <p:ext uri="{BB962C8B-B14F-4D97-AF65-F5344CB8AC3E}">
        <p14:creationId xmlns:p14="http://schemas.microsoft.com/office/powerpoint/2010/main" val="29340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CBCA-5802-42BD-BF35-42FFB99A9EDB}"/>
              </a:ext>
            </a:extLst>
          </p:cNvPr>
          <p:cNvSpPr>
            <a:spLocks noGrp="1"/>
          </p:cNvSpPr>
          <p:nvPr>
            <p:ph type="title"/>
          </p:nvPr>
        </p:nvSpPr>
        <p:spPr/>
        <p:txBody>
          <a:bodyPr/>
          <a:lstStyle/>
          <a:p>
            <a:r>
              <a:rPr lang="en-US"/>
              <a:t>Feasibility</a:t>
            </a:r>
          </a:p>
        </p:txBody>
      </p:sp>
      <p:sp>
        <p:nvSpPr>
          <p:cNvPr id="3" name="Content Placeholder 2">
            <a:extLst>
              <a:ext uri="{FF2B5EF4-FFF2-40B4-BE49-F238E27FC236}">
                <a16:creationId xmlns:a16="http://schemas.microsoft.com/office/drawing/2014/main" id="{3C445896-C138-48FE-BCA1-9A2FBEAA8CC1}"/>
              </a:ext>
            </a:extLst>
          </p:cNvPr>
          <p:cNvSpPr>
            <a:spLocks noGrp="1"/>
          </p:cNvSpPr>
          <p:nvPr>
            <p:ph idx="1"/>
          </p:nvPr>
        </p:nvSpPr>
        <p:spPr>
          <a:xfrm>
            <a:off x="609600" y="1417638"/>
            <a:ext cx="10972800" cy="4830762"/>
          </a:xfrm>
        </p:spPr>
        <p:txBody>
          <a:bodyPr/>
          <a:lstStyle/>
          <a:p>
            <a:r>
              <a:rPr lang="en-US">
                <a:latin typeface="Calibri" panose="020F0502020204030204" pitchFamily="34" charset="0"/>
                <a:cs typeface="Calibri" panose="020F0502020204030204" pitchFamily="34" charset="0"/>
              </a:rPr>
              <a:t>In a major health emergency, ease of implementation is an important consideration</a:t>
            </a:r>
          </a:p>
          <a:p>
            <a:r>
              <a:rPr lang="en-US">
                <a:latin typeface="Calibri" panose="020F0502020204030204" pitchFamily="34" charset="0"/>
                <a:cs typeface="Calibri" panose="020F0502020204030204" pitchFamily="34" charset="0"/>
              </a:rPr>
              <a:t>Resource allocation approaches, such as the examples previously described, can all be implemented readily via a methodological approach known as </a:t>
            </a:r>
            <a:r>
              <a:rPr lang="en-US" i="1">
                <a:latin typeface="Calibri" panose="020F0502020204030204" pitchFamily="34" charset="0"/>
                <a:cs typeface="Calibri" panose="020F0502020204030204" pitchFamily="34" charset="0"/>
              </a:rPr>
              <a:t>Categorized Priority System </a:t>
            </a:r>
            <a:r>
              <a:rPr lang="en-US">
                <a:latin typeface="Calibri" panose="020F0502020204030204" pitchFamily="34" charset="0"/>
                <a:cs typeface="Calibri" panose="020F0502020204030204" pitchFamily="34" charset="0"/>
              </a:rPr>
              <a:t>(also known as a reserve system)</a:t>
            </a:r>
          </a:p>
          <a:p>
            <a:r>
              <a:rPr lang="en-US">
                <a:latin typeface="Calibri" panose="020F0502020204030204" pitchFamily="34" charset="0"/>
                <a:cs typeface="Calibri" panose="020F0502020204030204" pitchFamily="34" charset="0"/>
              </a:rPr>
              <a:t>This custom-made, free-of-charge software has been developed to facilitate implementation of resource allocation processes</a:t>
            </a:r>
          </a:p>
        </p:txBody>
      </p:sp>
      <p:sp>
        <p:nvSpPr>
          <p:cNvPr id="4" name="Slide Number Placeholder 3">
            <a:extLst>
              <a:ext uri="{FF2B5EF4-FFF2-40B4-BE49-F238E27FC236}">
                <a16:creationId xmlns:a16="http://schemas.microsoft.com/office/drawing/2014/main" id="{52A7DF3B-B811-4093-BEAB-4BB9E21A8C28}"/>
              </a:ext>
            </a:extLst>
          </p:cNvPr>
          <p:cNvSpPr>
            <a:spLocks noGrp="1"/>
          </p:cNvSpPr>
          <p:nvPr>
            <p:ph type="sldNum" sz="quarter" idx="11"/>
          </p:nvPr>
        </p:nvSpPr>
        <p:spPr/>
        <p:txBody>
          <a:bodyPr/>
          <a:lstStyle/>
          <a:p>
            <a:pPr>
              <a:defRPr/>
            </a:pPr>
            <a:fld id="{678D0E47-2870-4D7F-9E5B-E656D1108487}" type="slidenum">
              <a:rPr lang="en-US" altLang="en-US" smtClean="0"/>
              <a:pPr>
                <a:defRPr/>
              </a:pPr>
              <a:t>47</a:t>
            </a:fld>
            <a:endParaRPr lang="en-US" altLang="en-US"/>
          </a:p>
        </p:txBody>
      </p:sp>
    </p:spTree>
    <p:extLst>
      <p:ext uri="{BB962C8B-B14F-4D97-AF65-F5344CB8AC3E}">
        <p14:creationId xmlns:p14="http://schemas.microsoft.com/office/powerpoint/2010/main" val="1971323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189C-7E3C-4820-8D7F-ECDC84B2A022}"/>
              </a:ext>
            </a:extLst>
          </p:cNvPr>
          <p:cNvSpPr>
            <a:spLocks noGrp="1"/>
          </p:cNvSpPr>
          <p:nvPr>
            <p:ph type="title"/>
          </p:nvPr>
        </p:nvSpPr>
        <p:spPr/>
        <p:txBody>
          <a:bodyPr/>
          <a:lstStyle/>
          <a:p>
            <a:r>
              <a:rPr lang="en-US"/>
              <a:t>Questions?</a:t>
            </a:r>
          </a:p>
        </p:txBody>
      </p:sp>
      <p:sp>
        <p:nvSpPr>
          <p:cNvPr id="4" name="Slide Number Placeholder 3">
            <a:extLst>
              <a:ext uri="{FF2B5EF4-FFF2-40B4-BE49-F238E27FC236}">
                <a16:creationId xmlns:a16="http://schemas.microsoft.com/office/drawing/2014/main" id="{5EF5E888-2000-47FD-B90B-1FD2557D8B5C}"/>
              </a:ext>
            </a:extLst>
          </p:cNvPr>
          <p:cNvSpPr>
            <a:spLocks noGrp="1"/>
          </p:cNvSpPr>
          <p:nvPr>
            <p:ph type="sldNum" sz="quarter" idx="11"/>
          </p:nvPr>
        </p:nvSpPr>
        <p:spPr/>
        <p:txBody>
          <a:bodyPr/>
          <a:lstStyle/>
          <a:p>
            <a:pPr>
              <a:defRPr/>
            </a:pPr>
            <a:fld id="{DB2CD222-6AD2-4E92-97F8-569B95AFE93E}" type="slidenum">
              <a:rPr lang="en-US" altLang="en-US" smtClean="0"/>
              <a:pPr>
                <a:defRPr/>
              </a:pPr>
              <a:t>48</a:t>
            </a:fld>
            <a:endParaRPr lang="en-US" altLang="en-US"/>
          </a:p>
        </p:txBody>
      </p:sp>
    </p:spTree>
    <p:extLst>
      <p:ext uri="{BB962C8B-B14F-4D97-AF65-F5344CB8AC3E}">
        <p14:creationId xmlns:p14="http://schemas.microsoft.com/office/powerpoint/2010/main" val="22049527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A710-3E2C-4DF4-9AB7-FCAD0BA6AF1A}"/>
              </a:ext>
            </a:extLst>
          </p:cNvPr>
          <p:cNvSpPr>
            <a:spLocks noGrp="1"/>
          </p:cNvSpPr>
          <p:nvPr>
            <p:ph type="title"/>
          </p:nvPr>
        </p:nvSpPr>
        <p:spPr/>
        <p:txBody>
          <a:bodyPr/>
          <a:lstStyle/>
          <a:p>
            <a:r>
              <a:rPr lang="en-US"/>
              <a:t>Discussion</a:t>
            </a:r>
          </a:p>
        </p:txBody>
      </p:sp>
      <p:sp>
        <p:nvSpPr>
          <p:cNvPr id="3" name="Content Placeholder 2">
            <a:extLst>
              <a:ext uri="{FF2B5EF4-FFF2-40B4-BE49-F238E27FC236}">
                <a16:creationId xmlns:a16="http://schemas.microsoft.com/office/drawing/2014/main" id="{8D08A3AA-0826-4134-B8F0-8E697735DCF2}"/>
              </a:ext>
            </a:extLst>
          </p:cNvPr>
          <p:cNvSpPr>
            <a:spLocks noGrp="1"/>
          </p:cNvSpPr>
          <p:nvPr>
            <p:ph idx="1"/>
          </p:nvPr>
        </p:nvSpPr>
        <p:spPr/>
        <p:txBody>
          <a:bodyPr/>
          <a:lstStyle/>
          <a:p>
            <a:r>
              <a:rPr lang="en-US"/>
              <a:t>Based on the public comment and community conversations shared, what changes or additions would you make to the input you provided OHA?</a:t>
            </a:r>
          </a:p>
          <a:p>
            <a:endParaRPr lang="en-US" sz="1200"/>
          </a:p>
          <a:p>
            <a:r>
              <a:rPr lang="en-US"/>
              <a:t>Based on the examples of multi-criteria approaches shared, what changes or additions would you make to the input you provided OHA?</a:t>
            </a:r>
          </a:p>
        </p:txBody>
      </p:sp>
      <p:sp>
        <p:nvSpPr>
          <p:cNvPr id="4" name="Slide Number Placeholder 3">
            <a:extLst>
              <a:ext uri="{FF2B5EF4-FFF2-40B4-BE49-F238E27FC236}">
                <a16:creationId xmlns:a16="http://schemas.microsoft.com/office/drawing/2014/main" id="{10E027CE-AA96-4174-8DFC-7DB42F395EBA}"/>
              </a:ext>
            </a:extLst>
          </p:cNvPr>
          <p:cNvSpPr>
            <a:spLocks noGrp="1"/>
          </p:cNvSpPr>
          <p:nvPr>
            <p:ph type="sldNum" sz="quarter" idx="11"/>
          </p:nvPr>
        </p:nvSpPr>
        <p:spPr/>
        <p:txBody>
          <a:bodyPr/>
          <a:lstStyle/>
          <a:p>
            <a:pPr>
              <a:defRPr/>
            </a:pPr>
            <a:fld id="{678D0E47-2870-4D7F-9E5B-E656D1108487}" type="slidenum">
              <a:rPr lang="en-US" altLang="en-US" smtClean="0"/>
              <a:pPr>
                <a:defRPr/>
              </a:pPr>
              <a:t>49</a:t>
            </a:fld>
            <a:endParaRPr lang="en-US" altLang="en-US"/>
          </a:p>
        </p:txBody>
      </p:sp>
    </p:spTree>
    <p:extLst>
      <p:ext uri="{BB962C8B-B14F-4D97-AF65-F5344CB8AC3E}">
        <p14:creationId xmlns:p14="http://schemas.microsoft.com/office/powerpoint/2010/main" val="187980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E790-B45A-12C2-BB15-2AE53395BE0A}"/>
              </a:ext>
            </a:extLst>
          </p:cNvPr>
          <p:cNvSpPr>
            <a:spLocks noGrp="1"/>
          </p:cNvSpPr>
          <p:nvPr>
            <p:ph type="title"/>
          </p:nvPr>
        </p:nvSpPr>
        <p:spPr/>
        <p:txBody>
          <a:bodyPr/>
          <a:lstStyle/>
          <a:p>
            <a:r>
              <a:rPr lang="en-US" b="1"/>
              <a:t>Meeting Resources</a:t>
            </a:r>
          </a:p>
        </p:txBody>
      </p:sp>
      <p:sp>
        <p:nvSpPr>
          <p:cNvPr id="3" name="Content Placeholder 2">
            <a:extLst>
              <a:ext uri="{FF2B5EF4-FFF2-40B4-BE49-F238E27FC236}">
                <a16:creationId xmlns:a16="http://schemas.microsoft.com/office/drawing/2014/main" id="{FB338C45-ECBB-6421-8D84-54780C677F3C}"/>
              </a:ext>
            </a:extLst>
          </p:cNvPr>
          <p:cNvSpPr>
            <a:spLocks noGrp="1"/>
          </p:cNvSpPr>
          <p:nvPr>
            <p:ph idx="1"/>
          </p:nvPr>
        </p:nvSpPr>
        <p:spPr>
          <a:xfrm>
            <a:off x="609600" y="1604431"/>
            <a:ext cx="10972800" cy="4751919"/>
          </a:xfrm>
        </p:spPr>
        <p:txBody>
          <a:bodyPr>
            <a:normAutofit lnSpcReduction="10000"/>
          </a:bodyPr>
          <a:lstStyle/>
          <a:p>
            <a:pPr marL="0" indent="0">
              <a:buNone/>
            </a:pPr>
            <a:r>
              <a:rPr lang="en-US" sz="2600" b="1"/>
              <a:t>If you need support, we have:</a:t>
            </a:r>
          </a:p>
          <a:p>
            <a:r>
              <a:rPr lang="en-US" sz="2600"/>
              <a:t>Simultaneous Spanish language interpretation</a:t>
            </a:r>
          </a:p>
          <a:p>
            <a:r>
              <a:rPr lang="en-US" sz="2600"/>
              <a:t>Technology support</a:t>
            </a:r>
          </a:p>
          <a:p>
            <a:r>
              <a:rPr lang="en-US" sz="2600"/>
              <a:t>Note taker</a:t>
            </a:r>
          </a:p>
          <a:p>
            <a:endParaRPr lang="en-US" sz="2600"/>
          </a:p>
          <a:p>
            <a:pPr marL="457200" indent="-457200">
              <a:buFont typeface="Wingdings" panose="05000000000000000000" pitchFamily="2" charset="2"/>
              <a:buChar char="Ø"/>
            </a:pPr>
            <a:r>
              <a:rPr lang="en-US" sz="2600" b="1"/>
              <a:t>If you have a need, contact Kristen Darmody at: 971-888-3358</a:t>
            </a:r>
          </a:p>
          <a:p>
            <a:pPr marL="0" indent="0">
              <a:buNone/>
            </a:pPr>
            <a:endParaRPr lang="en-US"/>
          </a:p>
          <a:p>
            <a:pPr marL="0" indent="0">
              <a:buNone/>
            </a:pPr>
            <a:r>
              <a:rPr lang="en-US" sz="2600" b="1"/>
              <a:t>Please note that this meeting will be open to the PUBLIC</a:t>
            </a:r>
            <a:endParaRPr lang="en-US" sz="2600" b="1" strike="sngStrike"/>
          </a:p>
          <a:p>
            <a:pPr marL="0" indent="0">
              <a:buNone/>
            </a:pPr>
            <a:r>
              <a:rPr lang="en-US" sz="2600"/>
              <a:t>1. The general public may be in attendance</a:t>
            </a:r>
          </a:p>
          <a:p>
            <a:pPr marL="0" indent="0">
              <a:buNone/>
            </a:pPr>
            <a:r>
              <a:rPr lang="en-US" sz="2600"/>
              <a:t>2. The meeting summary will be posted to OHA’s website</a:t>
            </a:r>
          </a:p>
          <a:p>
            <a:endParaRPr lang="en-US"/>
          </a:p>
        </p:txBody>
      </p:sp>
      <p:sp>
        <p:nvSpPr>
          <p:cNvPr id="4" name="Slide Number Placeholder 3">
            <a:extLst>
              <a:ext uri="{FF2B5EF4-FFF2-40B4-BE49-F238E27FC236}">
                <a16:creationId xmlns:a16="http://schemas.microsoft.com/office/drawing/2014/main" id="{4894DBEC-2246-799C-BBA1-D0251068E3B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637EB-EEC7-AF40-8EF8-37DD0D01769C}" type="slidenum">
              <a:rPr lang="en-US" smtClean="0"/>
              <a:pPr/>
              <a:t>5</a:t>
            </a:fld>
            <a:endParaRPr lang="en-US"/>
          </a:p>
        </p:txBody>
      </p:sp>
    </p:spTree>
    <p:extLst>
      <p:ext uri="{BB962C8B-B14F-4D97-AF65-F5344CB8AC3E}">
        <p14:creationId xmlns:p14="http://schemas.microsoft.com/office/powerpoint/2010/main" val="3852268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AD7674-B51C-4257-99A6-8EF749546C53}"/>
              </a:ext>
            </a:extLst>
          </p:cNvPr>
          <p:cNvSpPr>
            <a:spLocks noGrp="1"/>
          </p:cNvSpPr>
          <p:nvPr>
            <p:ph type="title"/>
          </p:nvPr>
        </p:nvSpPr>
        <p:spPr/>
        <p:txBody>
          <a:bodyPr/>
          <a:lstStyle/>
          <a:p>
            <a:r>
              <a:rPr lang="en-US"/>
              <a:t>Next Steps and Closing</a:t>
            </a:r>
          </a:p>
        </p:txBody>
      </p:sp>
      <p:sp>
        <p:nvSpPr>
          <p:cNvPr id="4" name="Slide Number Placeholder 3">
            <a:extLst>
              <a:ext uri="{FF2B5EF4-FFF2-40B4-BE49-F238E27FC236}">
                <a16:creationId xmlns:a16="http://schemas.microsoft.com/office/drawing/2014/main" id="{2EC6422D-805E-4BD1-B32F-81398E5803D1}"/>
              </a:ext>
            </a:extLst>
          </p:cNvPr>
          <p:cNvSpPr>
            <a:spLocks noGrp="1"/>
          </p:cNvSpPr>
          <p:nvPr>
            <p:ph type="sldNum" sz="quarter" idx="11"/>
          </p:nvPr>
        </p:nvSpPr>
        <p:spPr/>
        <p:txBody>
          <a:bodyPr/>
          <a:lstStyle/>
          <a:p>
            <a:pPr>
              <a:defRPr/>
            </a:pPr>
            <a:fld id="{678D0E47-2870-4D7F-9E5B-E656D1108487}" type="slidenum">
              <a:rPr lang="en-US" altLang="en-US" smtClean="0"/>
              <a:pPr>
                <a:defRPr/>
              </a:pPr>
              <a:t>50</a:t>
            </a:fld>
            <a:endParaRPr lang="en-US" altLang="en-US"/>
          </a:p>
        </p:txBody>
      </p:sp>
    </p:spTree>
    <p:extLst>
      <p:ext uri="{BB962C8B-B14F-4D97-AF65-F5344CB8AC3E}">
        <p14:creationId xmlns:p14="http://schemas.microsoft.com/office/powerpoint/2010/main" val="2276864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D326-DDA5-474E-B122-4B71CB3D2D49}"/>
              </a:ext>
            </a:extLst>
          </p:cNvPr>
          <p:cNvSpPr>
            <a:spLocks noGrp="1"/>
          </p:cNvSpPr>
          <p:nvPr>
            <p:ph type="title"/>
          </p:nvPr>
        </p:nvSpPr>
        <p:spPr/>
        <p:txBody>
          <a:bodyPr/>
          <a:lstStyle/>
          <a:p>
            <a:r>
              <a:rPr lang="en-US"/>
              <a:t>Thank You</a:t>
            </a:r>
          </a:p>
        </p:txBody>
      </p:sp>
      <p:sp>
        <p:nvSpPr>
          <p:cNvPr id="4" name="Slide Number Placeholder 3">
            <a:extLst>
              <a:ext uri="{FF2B5EF4-FFF2-40B4-BE49-F238E27FC236}">
                <a16:creationId xmlns:a16="http://schemas.microsoft.com/office/drawing/2014/main" id="{F96D0C9D-6CAB-42FF-BDCB-C98350197652}"/>
              </a:ext>
            </a:extLst>
          </p:cNvPr>
          <p:cNvSpPr>
            <a:spLocks noGrp="1"/>
          </p:cNvSpPr>
          <p:nvPr>
            <p:ph type="sldNum" sz="quarter" idx="11"/>
          </p:nvPr>
        </p:nvSpPr>
        <p:spPr/>
        <p:txBody>
          <a:bodyPr/>
          <a:lstStyle/>
          <a:p>
            <a:pPr>
              <a:defRPr/>
            </a:pPr>
            <a:fld id="{DB2CD222-6AD2-4E92-97F8-569B95AFE93E}" type="slidenum">
              <a:rPr lang="en-US" altLang="en-US" smtClean="0"/>
              <a:pPr>
                <a:defRPr/>
              </a:pPr>
              <a:t>51</a:t>
            </a:fld>
            <a:endParaRPr lang="en-US" altLang="en-US"/>
          </a:p>
        </p:txBody>
      </p:sp>
    </p:spTree>
    <p:extLst>
      <p:ext uri="{BB962C8B-B14F-4D97-AF65-F5344CB8AC3E}">
        <p14:creationId xmlns:p14="http://schemas.microsoft.com/office/powerpoint/2010/main" val="336434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8A694-2947-1C96-9940-CA581CF7DAC7}"/>
              </a:ext>
            </a:extLst>
          </p:cNvPr>
          <p:cNvSpPr>
            <a:spLocks noGrp="1"/>
          </p:cNvSpPr>
          <p:nvPr>
            <p:ph type="title"/>
          </p:nvPr>
        </p:nvSpPr>
        <p:spPr/>
        <p:txBody>
          <a:bodyPr/>
          <a:lstStyle/>
          <a:p>
            <a:r>
              <a:rPr lang="en-US" b="1"/>
              <a:t>Purpose</a:t>
            </a:r>
          </a:p>
        </p:txBody>
      </p:sp>
      <p:sp>
        <p:nvSpPr>
          <p:cNvPr id="3" name="Content Placeholder 2">
            <a:extLst>
              <a:ext uri="{FF2B5EF4-FFF2-40B4-BE49-F238E27FC236}">
                <a16:creationId xmlns:a16="http://schemas.microsoft.com/office/drawing/2014/main" id="{63EF9C24-AFB5-21DA-F423-A20299E539DC}"/>
              </a:ext>
            </a:extLst>
          </p:cNvPr>
          <p:cNvSpPr>
            <a:spLocks noGrp="1"/>
          </p:cNvSpPr>
          <p:nvPr>
            <p:ph idx="1"/>
          </p:nvPr>
        </p:nvSpPr>
        <p:spPr/>
        <p:txBody>
          <a:bodyPr/>
          <a:lstStyle/>
          <a:p>
            <a:r>
              <a:rPr lang="en-US" sz="2800"/>
              <a:t>Close the deliberation process to begin drafting final recommendations</a:t>
            </a:r>
          </a:p>
        </p:txBody>
      </p:sp>
      <p:sp>
        <p:nvSpPr>
          <p:cNvPr id="5" name="Slide Number Placeholder 4">
            <a:extLst>
              <a:ext uri="{FF2B5EF4-FFF2-40B4-BE49-F238E27FC236}">
                <a16:creationId xmlns:a16="http://schemas.microsoft.com/office/drawing/2014/main" id="{23B9F6C2-B527-58CC-CEBB-0B583A998DC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637EB-EEC7-AF40-8EF8-37DD0D01769C}" type="slidenum">
              <a:rPr lang="en-US" smtClean="0"/>
              <a:pPr/>
              <a:t>6</a:t>
            </a:fld>
            <a:endParaRPr lang="en-US"/>
          </a:p>
        </p:txBody>
      </p:sp>
    </p:spTree>
    <p:extLst>
      <p:ext uri="{BB962C8B-B14F-4D97-AF65-F5344CB8AC3E}">
        <p14:creationId xmlns:p14="http://schemas.microsoft.com/office/powerpoint/2010/main" val="59606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EEE1-E4C1-09A1-BEA4-19BBEE553DE6}"/>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C2D1E721-D689-0E8A-D306-54D35E256692}"/>
              </a:ext>
            </a:extLst>
          </p:cNvPr>
          <p:cNvSpPr>
            <a:spLocks noGrp="1"/>
          </p:cNvSpPr>
          <p:nvPr>
            <p:ph idx="1"/>
          </p:nvPr>
        </p:nvSpPr>
        <p:spPr>
          <a:xfrm>
            <a:off x="609600" y="1604431"/>
            <a:ext cx="10972800" cy="4751919"/>
          </a:xfrm>
        </p:spPr>
        <p:txBody>
          <a:bodyPr>
            <a:normAutofit lnSpcReduction="10000"/>
          </a:bodyPr>
          <a:lstStyle/>
          <a:p>
            <a:r>
              <a:rPr lang="en-US" sz="2800" dirty="0">
                <a:latin typeface="Arial" panose="020B0604020202020204" pitchFamily="34" charset="0"/>
                <a:cs typeface="Arial" panose="020B0604020202020204" pitchFamily="34" charset="0"/>
              </a:rPr>
              <a:t>Welcome</a:t>
            </a:r>
          </a:p>
          <a:p>
            <a:r>
              <a:rPr lang="en-US" sz="2800" dirty="0">
                <a:latin typeface="Arial" panose="020B0604020202020204" pitchFamily="34" charset="0"/>
                <a:cs typeface="Arial" panose="020B0604020202020204" pitchFamily="34" charset="0"/>
              </a:rPr>
              <a:t>ORAAC Review</a:t>
            </a:r>
          </a:p>
          <a:p>
            <a:r>
              <a:rPr lang="en-US" sz="2800" dirty="0">
                <a:latin typeface="Arial" panose="020B0604020202020204" pitchFamily="34" charset="0"/>
                <a:cs typeface="Arial" panose="020B0604020202020204" pitchFamily="34" charset="0"/>
              </a:rPr>
              <a:t>Review: Written Public Comment &amp; Community Conversations</a:t>
            </a:r>
          </a:p>
          <a:p>
            <a:r>
              <a:rPr lang="en-US" sz="2800" dirty="0">
                <a:latin typeface="Arial" panose="020B0604020202020204" pitchFamily="34" charset="0"/>
                <a:cs typeface="Arial" panose="020B0604020202020204" pitchFamily="34" charset="0"/>
              </a:rPr>
              <a:t>Public Comment</a:t>
            </a:r>
          </a:p>
          <a:p>
            <a:r>
              <a:rPr lang="en-US" sz="2800" dirty="0">
                <a:latin typeface="Arial" panose="020B0604020202020204" pitchFamily="34" charset="0"/>
                <a:cs typeface="Arial" panose="020B0604020202020204" pitchFamily="34" charset="0"/>
              </a:rPr>
              <a:t>Break</a:t>
            </a:r>
          </a:p>
          <a:p>
            <a:r>
              <a:rPr lang="en-US" sz="2800" dirty="0">
                <a:latin typeface="Arial" panose="020B0604020202020204" pitchFamily="34" charset="0"/>
                <a:cs typeface="Arial" panose="020B0604020202020204" pitchFamily="34" charset="0"/>
              </a:rPr>
              <a:t>Examples of Multi-criteria Approaches</a:t>
            </a:r>
          </a:p>
          <a:p>
            <a:r>
              <a:rPr lang="en-US" sz="2800" dirty="0">
                <a:latin typeface="Arial" panose="020B0604020202020204" pitchFamily="34" charset="0"/>
                <a:cs typeface="Arial" panose="020B0604020202020204" pitchFamily="34" charset="0"/>
              </a:rPr>
              <a:t>Discussion</a:t>
            </a:r>
          </a:p>
          <a:p>
            <a:r>
              <a:rPr lang="en-US" sz="2800" dirty="0">
                <a:latin typeface="Arial" panose="020B0604020202020204" pitchFamily="34" charset="0"/>
                <a:cs typeface="Arial" panose="020B0604020202020204" pitchFamily="34" charset="0"/>
              </a:rPr>
              <a:t>Closing</a:t>
            </a:r>
          </a:p>
          <a:p>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Total 120 minutes (2 hours)</a:t>
            </a:r>
          </a:p>
        </p:txBody>
      </p:sp>
      <p:sp>
        <p:nvSpPr>
          <p:cNvPr id="4" name="Slide Number Placeholder 3">
            <a:extLst>
              <a:ext uri="{FF2B5EF4-FFF2-40B4-BE49-F238E27FC236}">
                <a16:creationId xmlns:a16="http://schemas.microsoft.com/office/drawing/2014/main" id="{8A8E2E71-253F-7607-7C80-F019FC9FB1E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637EB-EEC7-AF40-8EF8-37DD0D01769C}" type="slidenum">
              <a:rPr lang="en-US" smtClean="0"/>
              <a:pPr/>
              <a:t>7</a:t>
            </a:fld>
            <a:endParaRPr lang="en-US"/>
          </a:p>
        </p:txBody>
      </p:sp>
    </p:spTree>
    <p:extLst>
      <p:ext uri="{BB962C8B-B14F-4D97-AF65-F5344CB8AC3E}">
        <p14:creationId xmlns:p14="http://schemas.microsoft.com/office/powerpoint/2010/main" val="931351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E790-B45A-12C2-BB15-2AE53395BE0A}"/>
              </a:ext>
            </a:extLst>
          </p:cNvPr>
          <p:cNvSpPr>
            <a:spLocks noGrp="1"/>
          </p:cNvSpPr>
          <p:nvPr>
            <p:ph type="title"/>
          </p:nvPr>
        </p:nvSpPr>
        <p:spPr/>
        <p:txBody>
          <a:bodyPr/>
          <a:lstStyle/>
          <a:p>
            <a:r>
              <a:rPr lang="en-US" b="1"/>
              <a:t>Working Agreements</a:t>
            </a:r>
          </a:p>
        </p:txBody>
      </p:sp>
      <p:sp>
        <p:nvSpPr>
          <p:cNvPr id="3" name="Content Placeholder 2">
            <a:extLst>
              <a:ext uri="{FF2B5EF4-FFF2-40B4-BE49-F238E27FC236}">
                <a16:creationId xmlns:a16="http://schemas.microsoft.com/office/drawing/2014/main" id="{FB338C45-ECBB-6421-8D84-54780C677F3C}"/>
              </a:ext>
            </a:extLst>
          </p:cNvPr>
          <p:cNvSpPr>
            <a:spLocks noGrp="1"/>
          </p:cNvSpPr>
          <p:nvPr>
            <p:ph idx="1"/>
          </p:nvPr>
        </p:nvSpPr>
        <p:spPr>
          <a:xfrm>
            <a:off x="609600" y="1604431"/>
            <a:ext cx="10972800" cy="4751919"/>
          </a:xfrm>
        </p:spPr>
        <p:txBody>
          <a:bodyPr>
            <a:noAutofit/>
          </a:bodyPr>
          <a:lstStyle/>
          <a:p>
            <a:pPr marL="342900" indent="-342900">
              <a:buFont typeface="+mj-lt"/>
              <a:buAutoNum type="arabicPeriod"/>
            </a:pPr>
            <a:r>
              <a:rPr lang="en-US" sz="2200" i="0" u="none" strike="noStrike">
                <a:effectLst/>
                <a:latin typeface="Arial" panose="020B0604020202020204" pitchFamily="34" charset="0"/>
              </a:rPr>
              <a:t>Keep the patients and communities who have been marginalized by mainstream institutions, like the healthcare system, at the center of the discussion</a:t>
            </a:r>
          </a:p>
          <a:p>
            <a:pPr marL="342900" indent="-342900">
              <a:buFont typeface="+mj-lt"/>
              <a:buAutoNum type="arabicPeriod"/>
            </a:pPr>
            <a:r>
              <a:rPr lang="en-US" sz="2200" i="0" u="none" strike="noStrike">
                <a:effectLst/>
                <a:latin typeface="Arial" panose="020B0604020202020204" pitchFamily="34" charset="0"/>
              </a:rPr>
              <a:t>Be mindful of paternalism in discussions about elders, people with disabilities, and BIPOC communities</a:t>
            </a:r>
            <a:endParaRPr lang="en-US" sz="2200">
              <a:latin typeface="Arial" panose="020B0604020202020204" pitchFamily="34" charset="0"/>
            </a:endParaRPr>
          </a:p>
          <a:p>
            <a:pPr marL="342900" indent="-342900">
              <a:buFont typeface="+mj-lt"/>
              <a:buAutoNum type="arabicPeriod"/>
            </a:pPr>
            <a:r>
              <a:rPr lang="en-US" sz="2200" i="0" u="none" strike="noStrike">
                <a:effectLst/>
                <a:latin typeface="Arial" panose="020B0604020202020204" pitchFamily="34" charset="0"/>
              </a:rPr>
              <a:t>Acknowledge the importance of all the services, supports, systems, and perspectives that are present in this committee</a:t>
            </a:r>
          </a:p>
          <a:p>
            <a:pPr marL="342900" indent="-342900">
              <a:buFont typeface="+mj-lt"/>
              <a:buAutoNum type="arabicPeriod"/>
            </a:pPr>
            <a:r>
              <a:rPr lang="en-US" sz="2200" i="0" u="none" strike="noStrike">
                <a:effectLst/>
                <a:latin typeface="Arial" panose="020B0604020202020204" pitchFamily="34" charset="0"/>
              </a:rPr>
              <a:t>Be cognizant of how you speak and what you say so we can all understand one another </a:t>
            </a:r>
          </a:p>
          <a:p>
            <a:pPr marL="342900" indent="-342900">
              <a:buFont typeface="+mj-lt"/>
              <a:buAutoNum type="arabicPeriod"/>
            </a:pPr>
            <a:r>
              <a:rPr lang="en-US" sz="2200" i="0" u="none" strike="noStrike">
                <a:effectLst/>
                <a:latin typeface="Arial" panose="020B0604020202020204" pitchFamily="34" charset="0"/>
              </a:rPr>
              <a:t>Recognize that participation and engagement looks different for everyone</a:t>
            </a:r>
          </a:p>
          <a:p>
            <a:pPr marL="342900" indent="-342900">
              <a:buFont typeface="+mj-lt"/>
              <a:buAutoNum type="arabicPeriod"/>
            </a:pPr>
            <a:r>
              <a:rPr lang="en-US" sz="2200" i="0" u="none" strike="noStrike">
                <a:effectLst/>
                <a:latin typeface="Arial" panose="020B0604020202020204" pitchFamily="34" charset="0"/>
              </a:rPr>
              <a:t>Keep an open mind and come with a willingness to learn and to share </a:t>
            </a:r>
          </a:p>
          <a:p>
            <a:pPr marL="342900" indent="-342900">
              <a:buFont typeface="+mj-lt"/>
              <a:buAutoNum type="arabicPeriod"/>
            </a:pPr>
            <a:r>
              <a:rPr lang="en-US" sz="2200" i="0" u="none" strike="noStrike">
                <a:effectLst/>
                <a:latin typeface="Arial" panose="020B0604020202020204" pitchFamily="34" charset="0"/>
              </a:rPr>
              <a:t>Move in the spirit of trust and love </a:t>
            </a:r>
          </a:p>
          <a:p>
            <a:pPr marL="342900" indent="-342900">
              <a:buFont typeface="+mj-lt"/>
              <a:buAutoNum type="arabicPeriod"/>
            </a:pPr>
            <a:r>
              <a:rPr lang="en-US" sz="2200" i="0" u="none" strike="noStrike">
                <a:effectLst/>
                <a:latin typeface="Arial" panose="020B0604020202020204" pitchFamily="34" charset="0"/>
              </a:rPr>
              <a:t>Be clear in your communication</a:t>
            </a:r>
          </a:p>
          <a:p>
            <a:pPr marL="342900" indent="-342900">
              <a:buFont typeface="+mj-lt"/>
              <a:buAutoNum type="arabicPeriod"/>
            </a:pPr>
            <a:endParaRPr lang="en-US" sz="2000" i="0" u="none" strike="noStrike">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894DBEC-2246-799C-BBA1-D0251068E3B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637EB-EEC7-AF40-8EF8-37DD0D01769C}" type="slidenum">
              <a:rPr lang="en-US" smtClean="0"/>
              <a:pPr/>
              <a:t>8</a:t>
            </a:fld>
            <a:endParaRPr lang="en-US"/>
          </a:p>
        </p:txBody>
      </p:sp>
    </p:spTree>
    <p:extLst>
      <p:ext uri="{BB962C8B-B14F-4D97-AF65-F5344CB8AC3E}">
        <p14:creationId xmlns:p14="http://schemas.microsoft.com/office/powerpoint/2010/main" val="1767312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A4DD99-DF67-4A10-BF77-B9FC0FD53638}"/>
              </a:ext>
            </a:extLst>
          </p:cNvPr>
          <p:cNvSpPr>
            <a:spLocks noGrp="1"/>
          </p:cNvSpPr>
          <p:nvPr>
            <p:ph type="title"/>
          </p:nvPr>
        </p:nvSpPr>
        <p:spPr/>
        <p:txBody>
          <a:bodyPr/>
          <a:lstStyle/>
          <a:p>
            <a:r>
              <a:rPr lang="en-US"/>
              <a:t>ORAAC Journey in Review</a:t>
            </a:r>
            <a:br>
              <a:rPr lang="en-US"/>
            </a:br>
            <a:r>
              <a:rPr lang="en-US" sz="4400"/>
              <a:t>May 2022 - May 2023</a:t>
            </a:r>
          </a:p>
        </p:txBody>
      </p:sp>
      <p:sp>
        <p:nvSpPr>
          <p:cNvPr id="4" name="Slide Number Placeholder 3">
            <a:extLst>
              <a:ext uri="{FF2B5EF4-FFF2-40B4-BE49-F238E27FC236}">
                <a16:creationId xmlns:a16="http://schemas.microsoft.com/office/drawing/2014/main" id="{DDAF3963-C80F-4CE5-A4A7-5699B818286F}"/>
              </a:ext>
            </a:extLst>
          </p:cNvPr>
          <p:cNvSpPr>
            <a:spLocks noGrp="1"/>
          </p:cNvSpPr>
          <p:nvPr>
            <p:ph type="sldNum" sz="quarter" idx="11"/>
          </p:nvPr>
        </p:nvSpPr>
        <p:spPr/>
        <p:txBody>
          <a:bodyPr/>
          <a:lstStyle/>
          <a:p>
            <a:pPr>
              <a:defRPr/>
            </a:pPr>
            <a:fld id="{678D0E47-2870-4D7F-9E5B-E656D1108487}" type="slidenum">
              <a:rPr lang="en-US" altLang="en-US" smtClean="0"/>
              <a:pPr>
                <a:defRPr/>
              </a:pPr>
              <a:t>9</a:t>
            </a:fld>
            <a:endParaRPr lang="en-US" altLang="en-US"/>
          </a:p>
        </p:txBody>
      </p:sp>
    </p:spTree>
    <p:extLst>
      <p:ext uri="{BB962C8B-B14F-4D97-AF65-F5344CB8AC3E}">
        <p14:creationId xmlns:p14="http://schemas.microsoft.com/office/powerpoint/2010/main" val="3087013215"/>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Meta_x0020_Keywords xmlns="b4817596-04ca-43a7-941c-57fdc3f11b77" xsi:nil="true"/>
    <Language xmlns="b4817596-04ca-43a7-941c-57fdc3f11b77">English</Language>
    <Meta_x0020_Description xmlns="b4817596-04ca-43a7-941c-57fdc3f11b77" xsi:nil="true"/>
    <DocumentExpirationDate xmlns="59da1016-2a1b-4f8a-9768-d7a4932f6f16" xsi:nil="true"/>
    <IATopic xmlns="59da1016-2a1b-4f8a-9768-d7a4932f6f16" xsi:nil="true"/>
    <Position xmlns="b4817596-04ca-43a7-941c-57fdc3f11b77" xsi:nil="true"/>
    <IASubtopic xmlns="59da1016-2a1b-4f8a-9768-d7a4932f6f16" xsi:nil="true"/>
    <URL xmlns="http://schemas.microsoft.com/sharepoint/v3">
      <Url>https://dhsoha.sharepoint.com/Shared-Services/PCS/Documents/ohasingle_brand_template.ppt</Url>
      <Description>OHA PowerPoint - Light background - OHA</Description>
    </URL>
    <Meeting xmlns="b4817596-04ca-43a7-941c-57fdc3f11b77">16</Meeting>
    <DocumentID xmlns="b4817596-04ca-43a7-941c-57fdc3f11b77" xsi:nil="true"/>
    <Visible xmlns="59da1016-2a1b-4f8a-9768-d7a4932f6f16">true</Visible>
    <cz7u xmlns="29e37942-99f6-4128-95c5-28406e3689d6">2023-06-15T07:00:00+00:00</cz7u>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4F3515D1FE2D24BABF13D1247F86353" ma:contentTypeVersion="22" ma:contentTypeDescription="Create a new document." ma:contentTypeScope="" ma:versionID="a1f57e63f8dbfd30010d0f3cf69ce4d2">
  <xsd:schema xmlns:xsd="http://www.w3.org/2001/XMLSchema" xmlns:xs="http://www.w3.org/2001/XMLSchema" xmlns:p="http://schemas.microsoft.com/office/2006/metadata/properties" xmlns:ns1="http://schemas.microsoft.com/sharepoint/v3" xmlns:ns2="59da1016-2a1b-4f8a-9768-d7a4932f6f16" xmlns:ns3="b4817596-04ca-43a7-941c-57fdc3f11b77" xmlns:ns4="29e37942-99f6-4128-95c5-28406e3689d6" targetNamespace="http://schemas.microsoft.com/office/2006/metadata/properties" ma:root="true" ma:fieldsID="a4d34e3a9df7f82d4aa815e483abdb4f" ns1:_="" ns2:_="" ns3:_="" ns4:_="">
    <xsd:import namespace="http://schemas.microsoft.com/sharepoint/v3"/>
    <xsd:import namespace="59da1016-2a1b-4f8a-9768-d7a4932f6f16"/>
    <xsd:import namespace="b4817596-04ca-43a7-941c-57fdc3f11b77"/>
    <xsd:import namespace="29e37942-99f6-4128-95c5-28406e3689d6"/>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URL" minOccurs="0"/>
                <xsd:element ref="ns3:DocumentID" minOccurs="0"/>
                <xsd:element ref="ns3:Position" minOccurs="0"/>
                <xsd:element ref="ns2:Visible" minOccurs="0"/>
                <xsd:element ref="ns2:SharedWithUsers" minOccurs="0"/>
                <xsd:element ref="ns3:Meeting" minOccurs="0"/>
                <xsd:element ref="ns3:Meeting_x003a_Meeting_x0020_Lookup_x0020_Reference" minOccurs="0"/>
                <xsd:element ref="ns3:Language" minOccurs="0"/>
                <xsd:element ref="ns4:cz7u"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8"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2"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3"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4"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5" nillable="true" ma:displayName="Document Expiration Date" ma:format="DateOnly" ma:internalName="DocumentExpirationDate" ma:readOnly="false">
      <xsd:simpleType>
        <xsd:restriction base="dms:DateTime"/>
      </xsd:simpleType>
    </xsd:element>
    <xsd:element name="Visible" ma:index="17" nillable="true" ma:displayName="Visible" ma:default="1" ma:description="Refresh Documents? Click Save ↓" ma:internalName="Visible" ma:readOnly="false">
      <xsd:simpleType>
        <xsd:restriction base="dms:Boolean"/>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4817596-04ca-43a7-941c-57fdc3f11b77" elementFormDefault="qualified">
    <xsd:import namespace="http://schemas.microsoft.com/office/2006/documentManagement/types"/>
    <xsd:import namespace="http://schemas.microsoft.com/office/infopath/2007/PartnerControls"/>
    <xsd:element name="Meta_x0020_Description" ma:index="6" nillable="true" ma:displayName="Meta Description" ma:internalName="Meta_x0020_Description" ma:readOnly="false">
      <xsd:simpleType>
        <xsd:restriction base="dms:Text"/>
      </xsd:simpleType>
    </xsd:element>
    <xsd:element name="Meta_x0020_Keywords" ma:index="7" nillable="true" ma:displayName="Meta Keywords" ma:internalName="Meta_x0020_Keywords" ma:readOnly="false">
      <xsd:simpleType>
        <xsd:restriction base="dms:Text"/>
      </xsd:simpleType>
    </xsd:element>
    <xsd:element name="DocumentID" ma:index="15" nillable="true" ma:displayName="DocumentID" ma:description="MeetingLibrary workflow" ma:internalName="DocumentID" ma:readOnly="false">
      <xsd:simpleType>
        <xsd:restriction base="dms:Text">
          <xsd:maxLength value="255"/>
        </xsd:restriction>
      </xsd:simpleType>
    </xsd:element>
    <xsd:element name="Position" ma:index="16" nillable="true" ma:displayName="Position" ma:description="Set unique document Position #s for each Meeting&#10;(e.g. Do not set two #3 positions for a meeting)" ma:format="Dropdown" ma:internalName="Position" ma:readOnly="false">
      <xsd:simpleType>
        <xsd:restriction base="dms:Choice">
          <xsd:enumeration value="01"/>
          <xsd:enumeration value="02"/>
          <xsd:enumeration value="03"/>
          <xsd:enumeration value="04"/>
          <xsd:enumeration value="05"/>
          <xsd:enumeration value="06"/>
          <xsd:enumeration value="07"/>
          <xsd:enumeration value="08"/>
          <xsd:enumeration value="09"/>
          <xsd:enumeration value="10"/>
        </xsd:restriction>
      </xsd:simpleType>
    </xsd:element>
    <xsd:element name="Meeting" ma:index="19" nillable="true" ma:displayName="Meeting" ma:list="{62291a25-5175-4717-8a8b-2dea5bba6694}" ma:internalName="Meeting" ma:showField="Meeting_x0020_Lookup_x0020_Refer">
      <xsd:simpleType>
        <xsd:restriction base="dms:Lookup"/>
      </xsd:simpleType>
    </xsd:element>
    <xsd:element name="Meeting_x003a_Meeting_x0020_Lookup_x0020_Reference" ma:index="20" nillable="true" ma:displayName="Meeting:Meeting Lookup Reference" ma:list="{62291a25-5175-4717-8a8b-2dea5bba6694}" ma:internalName="Meeting_x003a_Meeting_x0020_Lookup_x0020_Reference" ma:readOnly="true" ma:showField="Meeting_x0020_Lookup_x0020_Refer" ma:web="59da1016-2a1b-4f8a-9768-d7a4932f6f16">
      <xsd:simpleType>
        <xsd:restriction base="dms:Lookup"/>
      </xsd:simpleType>
    </xsd:element>
    <xsd:element name="Language" ma:index="21" nillable="true" ma:displayName="Language" ma:format="Dropdown" ma:internalName="Language">
      <xsd:simpleType>
        <xsd:restriction base="dms:Choice">
          <xsd:enumeration value="English"/>
          <xsd:enumeration value="Spanish"/>
          <xsd:enumeration value="Traditional Chinese"/>
          <xsd:enumeration value="Simplified Chinese"/>
          <xsd:enumeration value="Hmong"/>
          <xsd:enumeration value="Marshallese"/>
          <xsd:enumeration value="Portuguese"/>
          <xsd:enumeration value="Somali"/>
          <xsd:enumeration value="Vietnamese"/>
        </xsd:restriction>
      </xsd:simpleType>
    </xsd:element>
  </xsd:schema>
  <xsd:schema xmlns:xsd="http://www.w3.org/2001/XMLSchema" xmlns:xs="http://www.w3.org/2001/XMLSchema" xmlns:dms="http://schemas.microsoft.com/office/2006/documentManagement/types" xmlns:pc="http://schemas.microsoft.com/office/infopath/2007/PartnerControls" targetNamespace="29e37942-99f6-4128-95c5-28406e3689d6" elementFormDefault="qualified">
    <xsd:import namespace="http://schemas.microsoft.com/office/2006/documentManagement/types"/>
    <xsd:import namespace="http://schemas.microsoft.com/office/infopath/2007/PartnerControls"/>
    <xsd:element name="cz7u" ma:index="22" nillable="true" ma:displayName="Date" ma:format="DateOnly" ma:internalName="cz7u">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1F91B1-DF6A-49C2-A8CF-A27F77BEC5DC}">
  <ds:schemaRefs>
    <ds:schemaRef ds:uri="http://schemas.microsoft.com/office/2006/metadata/properties"/>
    <ds:schemaRef ds:uri="http://schemas.microsoft.com/office/infopath/2007/PartnerControls"/>
    <ds:schemaRef ds:uri="18c512f8-6ae3-4fa5-87de-0fde3cbac27e"/>
  </ds:schemaRefs>
</ds:datastoreItem>
</file>

<file path=customXml/itemProps2.xml><?xml version="1.0" encoding="utf-8"?>
<ds:datastoreItem xmlns:ds="http://schemas.openxmlformats.org/officeDocument/2006/customXml" ds:itemID="{0F29DB16-F085-4E7D-9C01-9835D62E5071}">
  <ds:schemaRefs>
    <ds:schemaRef ds:uri="http://schemas.microsoft.com/office/2006/metadata/longProperties"/>
  </ds:schemaRefs>
</ds:datastoreItem>
</file>

<file path=customXml/itemProps3.xml><?xml version="1.0" encoding="utf-8"?>
<ds:datastoreItem xmlns:ds="http://schemas.openxmlformats.org/officeDocument/2006/customXml" ds:itemID="{E24A13AA-A4A3-4092-A109-2102ADE96B0A}">
  <ds:schemaRefs>
    <ds:schemaRef ds:uri="http://schemas.microsoft.com/sharepoint/v3/contenttype/forms"/>
  </ds:schemaRefs>
</ds:datastoreItem>
</file>

<file path=customXml/itemProps4.xml><?xml version="1.0" encoding="utf-8"?>
<ds:datastoreItem xmlns:ds="http://schemas.openxmlformats.org/officeDocument/2006/customXml" ds:itemID="{8DF145E3-8013-4E56-B166-2B0A64CFB6DD}"/>
</file>

<file path=docProps/app.xml><?xml version="1.0" encoding="utf-8"?>
<Properties xmlns="http://schemas.openxmlformats.org/officeDocument/2006/extended-properties" xmlns:vt="http://schemas.openxmlformats.org/officeDocument/2006/docPropsVTypes">
  <Template/>
  <TotalTime>4</TotalTime>
  <Words>3298</Words>
  <Application>Microsoft Macintosh PowerPoint</Application>
  <PresentationFormat>Widescreen</PresentationFormat>
  <Paragraphs>389</Paragraphs>
  <Slides>51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Times</vt:lpstr>
      <vt:lpstr>Wingdings</vt:lpstr>
      <vt:lpstr>Custom Design</vt:lpstr>
      <vt:lpstr>Oregon Resource Allocation Advisory Committee</vt:lpstr>
      <vt:lpstr>ORAAC Members</vt:lpstr>
      <vt:lpstr>Spoken Language Interpretation</vt:lpstr>
      <vt:lpstr>ASL Interpretation</vt:lpstr>
      <vt:lpstr>Meeting Resources</vt:lpstr>
      <vt:lpstr>Purpose</vt:lpstr>
      <vt:lpstr>Agenda</vt:lpstr>
      <vt:lpstr>Working Agreements</vt:lpstr>
      <vt:lpstr>ORAAC Journey in Review May 2022 - May 2023</vt:lpstr>
      <vt:lpstr>May through July 2022</vt:lpstr>
      <vt:lpstr>August and September 2022</vt:lpstr>
      <vt:lpstr>October through December 2022</vt:lpstr>
      <vt:lpstr>January through March 2023</vt:lpstr>
      <vt:lpstr>April and May 2023</vt:lpstr>
      <vt:lpstr>Reflection Question</vt:lpstr>
      <vt:lpstr>ORAAC’s Final Work June 2023</vt:lpstr>
      <vt:lpstr>Written Public Comment &amp; Community Conversations</vt:lpstr>
      <vt:lpstr>Public Input Regarding Crisis Care Triage Options</vt:lpstr>
      <vt:lpstr>Example Comments (1 of 4)</vt:lpstr>
      <vt:lpstr>Example Comments (2 of 4)</vt:lpstr>
      <vt:lpstr>Example Comments (3 of 4)</vt:lpstr>
      <vt:lpstr>Example Comments (4 of 4)</vt:lpstr>
      <vt:lpstr>Community Conversations</vt:lpstr>
      <vt:lpstr>Community Conversations</vt:lpstr>
      <vt:lpstr>Public Comment</vt:lpstr>
      <vt:lpstr>Break</vt:lpstr>
      <vt:lpstr>Multi-criteria Approaches</vt:lpstr>
      <vt:lpstr>Review: Triage in Crisis Care Guidelines</vt:lpstr>
      <vt:lpstr>Multi-Criteria Triage Options</vt:lpstr>
      <vt:lpstr>Example steps for any crisis care triage approach:</vt:lpstr>
      <vt:lpstr>Pre-triage Steps</vt:lpstr>
      <vt:lpstr> General Crisis Care Triage Steps</vt:lpstr>
      <vt:lpstr>Triage: Step 1</vt:lpstr>
      <vt:lpstr>Triage: Step 2</vt:lpstr>
      <vt:lpstr>Triage: Step 3</vt:lpstr>
      <vt:lpstr>Triage: Step 4</vt:lpstr>
      <vt:lpstr>Oregon Interim Crisis Care Tool: Triage Algorithm</vt:lpstr>
      <vt:lpstr>Examples of Multi-criteria Approaches For Committee and Public Input</vt:lpstr>
      <vt:lpstr>Example A:  Clinician Prognosis + Equitable Chances</vt:lpstr>
      <vt:lpstr>Example A: continued</vt:lpstr>
      <vt:lpstr>Example A: Who is Prioritized?</vt:lpstr>
      <vt:lpstr>Example B: Clinician Prognosis, Life Cycle*, and Equitable Chances</vt:lpstr>
      <vt:lpstr>Example B: continued</vt:lpstr>
      <vt:lpstr>Example B: Who is prioritized?</vt:lpstr>
      <vt:lpstr>Example C. Clinician Prognosis, Essential Worker, Multiplier Effect, and Equitable Chances</vt:lpstr>
      <vt:lpstr>Example C: Who is prioritized?</vt:lpstr>
      <vt:lpstr>Feasibility</vt:lpstr>
      <vt:lpstr>Questions?</vt:lpstr>
      <vt:lpstr>Discussion</vt:lpstr>
      <vt:lpstr>Next Steps and Closing</vt:lpstr>
      <vt:lpstr>Thank You</vt:lpstr>
    </vt:vector>
  </TitlesOfParts>
  <Company>Joe's World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ORAAC Presentation June 15, 2023</dc:title>
  <dc:creator>Joe B</dc:creator>
  <cp:lastModifiedBy>Alyshia Macaysa-Feracota</cp:lastModifiedBy>
  <cp:revision>2</cp:revision>
  <dcterms:created xsi:type="dcterms:W3CDTF">2010-08-23T12:44:57Z</dcterms:created>
  <dcterms:modified xsi:type="dcterms:W3CDTF">2023-06-07T18:19:57Z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Link">
    <vt:lpwstr>https://dhsoha.sharepoint.com/Shared-Services/PCS/_layouts/15/wrkstat.aspx?List=7bd826b3-dc91-4eb5-81d3-676459c1b40b&amp;WorkflowInstanceName=53e342c5-3b7b-4ab8-a57a-653650da0389, Stage 1</vt:lpwstr>
  </property>
  <property fmtid="{D5CDD505-2E9C-101B-9397-08002B2CF9AE}" pid="3" name="URL">
    <vt:lpwstr>https://dhsoha.sharepoint.com/Shared-Services/PCS/Documents/ohasingle_brand_template.ppt, OHA PowerPoint - Light background - OHA</vt:lpwstr>
  </property>
  <property fmtid="{D5CDD505-2E9C-101B-9397-08002B2CF9AE}" pid="4" name="ContentTypeId">
    <vt:lpwstr>0x010100A4F3515D1FE2D24BABF13D1247F86353</vt:lpwstr>
  </property>
</Properties>
</file>